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83" r:id="rId3"/>
    <p:sldId id="284" r:id="rId4"/>
    <p:sldId id="271" r:id="rId5"/>
    <p:sldId id="285" r:id="rId6"/>
    <p:sldId id="286" r:id="rId7"/>
    <p:sldId id="287" r:id="rId8"/>
    <p:sldId id="288" r:id="rId9"/>
    <p:sldId id="290" r:id="rId10"/>
    <p:sldId id="272" r:id="rId11"/>
    <p:sldId id="274" r:id="rId12"/>
    <p:sldId id="275" r:id="rId13"/>
    <p:sldId id="276" r:id="rId14"/>
    <p:sldId id="277" r:id="rId15"/>
    <p:sldId id="278" r:id="rId16"/>
    <p:sldId id="292" r:id="rId17"/>
    <p:sldId id="293" r:id="rId18"/>
    <p:sldId id="294" r:id="rId19"/>
    <p:sldId id="295" r:id="rId20"/>
    <p:sldId id="296" r:id="rId21"/>
    <p:sldId id="297" r:id="rId22"/>
    <p:sldId id="299" r:id="rId23"/>
    <p:sldId id="300" r:id="rId24"/>
    <p:sldId id="301" r:id="rId25"/>
    <p:sldId id="291" r:id="rId26"/>
    <p:sldId id="281" r:id="rId27"/>
    <p:sldId id="298" r:id="rId28"/>
    <p:sldId id="302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08" y="-1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03DCE07F-A0AC-4F04-B288-2E7335248823}" type="datetimeFigureOut">
              <a:rPr lang="ru-RU" smtClean="0"/>
              <a:pPr/>
              <a:t>10.10.2015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8DAA35B4-7337-4611-8FD9-4AEB3124E3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E07F-A0AC-4F04-B288-2E7335248823}" type="datetimeFigureOut">
              <a:rPr lang="ru-RU" smtClean="0"/>
              <a:pPr/>
              <a:t>10.10.2015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A35B4-7337-4611-8FD9-4AEB3124E3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E07F-A0AC-4F04-B288-2E7335248823}" type="datetimeFigureOut">
              <a:rPr lang="ru-RU" smtClean="0"/>
              <a:pPr/>
              <a:t>10.10.2015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A35B4-7337-4611-8FD9-4AEB3124E3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E07F-A0AC-4F04-B288-2E7335248823}" type="datetimeFigureOut">
              <a:rPr lang="ru-RU" smtClean="0"/>
              <a:pPr/>
              <a:t>10.10.2015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A35B4-7337-4611-8FD9-4AEB3124E3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E07F-A0AC-4F04-B288-2E7335248823}" type="datetimeFigureOut">
              <a:rPr lang="ru-RU" smtClean="0"/>
              <a:pPr/>
              <a:t>10.10.2015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A35B4-7337-4611-8FD9-4AEB3124E3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E07F-A0AC-4F04-B288-2E7335248823}" type="datetimeFigureOut">
              <a:rPr lang="ru-RU" smtClean="0"/>
              <a:pPr/>
              <a:t>10.10.2015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A35B4-7337-4611-8FD9-4AEB3124E3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E07F-A0AC-4F04-B288-2E7335248823}" type="datetimeFigureOut">
              <a:rPr lang="ru-RU" smtClean="0"/>
              <a:pPr/>
              <a:t>10.10.2015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A35B4-7337-4611-8FD9-4AEB3124E3A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E07F-A0AC-4F04-B288-2E7335248823}" type="datetimeFigureOut">
              <a:rPr lang="ru-RU" smtClean="0"/>
              <a:pPr/>
              <a:t>10.10.2015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A35B4-7337-4611-8FD9-4AEB3124E3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CE07F-A0AC-4F04-B288-2E7335248823}" type="datetimeFigureOut">
              <a:rPr lang="ru-RU" smtClean="0"/>
              <a:pPr/>
              <a:t>10.10.2015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AA35B4-7337-4611-8FD9-4AEB3124E3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03DCE07F-A0AC-4F04-B288-2E7335248823}" type="datetimeFigureOut">
              <a:rPr lang="ru-RU" smtClean="0"/>
              <a:pPr/>
              <a:t>10.10.2015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8DAA35B4-7337-4611-8FD9-4AEB3124E3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03DCE07F-A0AC-4F04-B288-2E7335248823}" type="datetimeFigureOut">
              <a:rPr lang="ru-RU" smtClean="0"/>
              <a:pPr/>
              <a:t>10.10.2015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8DAA35B4-7337-4611-8FD9-4AEB3124E3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3DCE07F-A0AC-4F04-B288-2E7335248823}" type="datetimeFigureOut">
              <a:rPr lang="ru-RU" smtClean="0"/>
              <a:pPr/>
              <a:t>10.10.2015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8DAA35B4-7337-4611-8FD9-4AEB3124E3A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mfrai.ru/wp-content/uploads/2009/12/3.jpg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mir-spb.com/plac/v2002_l_the-human-skeleton-chart-rear.jpg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nm2000.kz/_nw/102/43455.jpg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mfrai.ru/wp-content/uploads/2009/12/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00808"/>
            <a:ext cx="5715000" cy="456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89485" y="620688"/>
            <a:ext cx="683135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rgbClr val="FF0000"/>
                </a:solidFill>
              </a:rPr>
              <a:t>ОРГАНИЗМ  ЧЕЛОВЕКА</a:t>
            </a:r>
            <a:endParaRPr lang="ru-RU" sz="4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9869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7224" y="1142984"/>
            <a:ext cx="285206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3200" b="1" i="1" dirty="0" smtClean="0">
                <a:solidFill>
                  <a:srgbClr val="002060"/>
                </a:solidFill>
              </a:rPr>
              <a:t>НЕРВНАЯ </a:t>
            </a:r>
          </a:p>
          <a:p>
            <a:r>
              <a:rPr lang="ru-RU" sz="3200" b="1" i="1" dirty="0">
                <a:solidFill>
                  <a:srgbClr val="002060"/>
                </a:solidFill>
              </a:rPr>
              <a:t> </a:t>
            </a:r>
            <a:r>
              <a:rPr lang="ru-RU" sz="3200" b="1" i="1" dirty="0" smtClean="0">
                <a:solidFill>
                  <a:srgbClr val="002060"/>
                </a:solidFill>
              </a:rPr>
              <a:t>  СИСТЕМА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86314" y="642918"/>
            <a:ext cx="3571900" cy="19389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Управляет слаженной </a:t>
            </a:r>
          </a:p>
          <a:p>
            <a:pPr algn="ctr"/>
            <a:r>
              <a:rPr lang="ru-RU" sz="2400" dirty="0" smtClean="0"/>
              <a:t>работой организма</a:t>
            </a:r>
          </a:p>
          <a:p>
            <a:pPr algn="ctr"/>
            <a:r>
              <a:rPr lang="ru-RU" sz="2400" dirty="0" smtClean="0"/>
              <a:t> благодаря сигналам, </a:t>
            </a:r>
          </a:p>
          <a:p>
            <a:pPr algn="ctr"/>
            <a:r>
              <a:rPr lang="ru-RU" sz="2400" dirty="0" smtClean="0"/>
              <a:t>распространяющимся </a:t>
            </a:r>
          </a:p>
          <a:p>
            <a:pPr algn="ctr"/>
            <a:r>
              <a:rPr lang="ru-RU" sz="2400" dirty="0" smtClean="0"/>
              <a:t>по нервам .</a:t>
            </a:r>
            <a:endParaRPr lang="ru-RU" sz="2400" dirty="0"/>
          </a:p>
        </p:txBody>
      </p:sp>
      <p:pic>
        <p:nvPicPr>
          <p:cNvPr id="1026" name="Picture 2" descr="image1"/>
          <p:cNvPicPr>
            <a:picLocks noChangeAspect="1" noChangeArrowheads="1"/>
          </p:cNvPicPr>
          <p:nvPr/>
        </p:nvPicPr>
        <p:blipFill>
          <a:blip r:embed="rId2" cstate="print"/>
          <a:srcRect l="9228" t="9009" r="13875"/>
          <a:stretch>
            <a:fillRect/>
          </a:stretch>
        </p:blipFill>
        <p:spPr bwMode="auto">
          <a:xfrm>
            <a:off x="785786" y="2214554"/>
            <a:ext cx="4929222" cy="3982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3717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4643446"/>
            <a:ext cx="43188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</a:rPr>
              <a:t>2. КРОВЕНОСНАЯ</a:t>
            </a:r>
          </a:p>
          <a:p>
            <a:r>
              <a:rPr lang="ru-RU" sz="3600" b="1" i="1" dirty="0" smtClean="0">
                <a:solidFill>
                  <a:srgbClr val="002060"/>
                </a:solidFill>
              </a:rPr>
              <a:t> СИСТЕМА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14942" y="642918"/>
            <a:ext cx="3286148" cy="230832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Органы кровообращения</a:t>
            </a:r>
          </a:p>
          <a:p>
            <a:pPr algn="ctr"/>
            <a:r>
              <a:rPr lang="ru-RU" sz="2400" dirty="0" smtClean="0"/>
              <a:t>переносят одни вещества</a:t>
            </a:r>
          </a:p>
          <a:p>
            <a:pPr algn="ctr"/>
            <a:r>
              <a:rPr lang="ru-RU" sz="2400" dirty="0" smtClean="0"/>
              <a:t>к клеткам тела, </a:t>
            </a:r>
          </a:p>
          <a:p>
            <a:pPr algn="ctr"/>
            <a:r>
              <a:rPr lang="ru-RU" sz="2400" dirty="0" smtClean="0"/>
              <a:t>другие –из клеток.</a:t>
            </a:r>
            <a:endParaRPr lang="ru-RU" sz="2400" dirty="0"/>
          </a:p>
        </p:txBody>
      </p:sp>
      <p:pic>
        <p:nvPicPr>
          <p:cNvPr id="2050" name="Picture 2" descr="image1"/>
          <p:cNvPicPr>
            <a:picLocks noChangeAspect="1" noChangeArrowheads="1"/>
          </p:cNvPicPr>
          <p:nvPr/>
        </p:nvPicPr>
        <p:blipFill>
          <a:blip r:embed="rId2" cstate="print"/>
          <a:srcRect r="3720"/>
          <a:stretch>
            <a:fillRect/>
          </a:stretch>
        </p:blipFill>
        <p:spPr bwMode="auto">
          <a:xfrm>
            <a:off x="857224" y="571480"/>
            <a:ext cx="4643438" cy="374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image2"/>
          <p:cNvPicPr>
            <a:picLocks noChangeAspect="1" noChangeArrowheads="1"/>
          </p:cNvPicPr>
          <p:nvPr/>
        </p:nvPicPr>
        <p:blipFill>
          <a:blip r:embed="rId3" cstate="print"/>
          <a:srcRect l="4651"/>
          <a:stretch>
            <a:fillRect/>
          </a:stretch>
        </p:blipFill>
        <p:spPr bwMode="auto">
          <a:xfrm>
            <a:off x="5286380" y="3643314"/>
            <a:ext cx="3214710" cy="2545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3083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620688"/>
            <a:ext cx="565821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</a:rPr>
              <a:t>3. ПИЩЕВАРИТЕЛЬНАЯ</a:t>
            </a:r>
          </a:p>
          <a:p>
            <a:r>
              <a:rPr lang="ru-RU" sz="3600" b="1" i="1" dirty="0" smtClean="0">
                <a:solidFill>
                  <a:srgbClr val="002060"/>
                </a:solidFill>
              </a:rPr>
              <a:t> СИСТЕМА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2357430"/>
            <a:ext cx="3000396" cy="286232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Органы пищеварения</a:t>
            </a:r>
          </a:p>
          <a:p>
            <a:pPr algn="ctr"/>
            <a:r>
              <a:rPr lang="ru-RU" dirty="0" smtClean="0"/>
              <a:t> снабжают организм человека </a:t>
            </a:r>
          </a:p>
          <a:p>
            <a:pPr algn="ctr"/>
            <a:r>
              <a:rPr lang="ru-RU" dirty="0" smtClean="0"/>
              <a:t>«строительным материалом», </a:t>
            </a:r>
          </a:p>
          <a:p>
            <a:pPr algn="ctr"/>
            <a:r>
              <a:rPr lang="ru-RU" dirty="0" smtClean="0"/>
              <a:t>за счёт которого происходит</a:t>
            </a:r>
          </a:p>
          <a:p>
            <a:pPr algn="ctr"/>
            <a:r>
              <a:rPr lang="ru-RU" dirty="0" smtClean="0"/>
              <a:t>рост и обновление клеток, </a:t>
            </a:r>
          </a:p>
          <a:p>
            <a:pPr algn="ctr"/>
            <a:r>
              <a:rPr lang="ru-RU" dirty="0" smtClean="0"/>
              <a:t>снабжает  организм энергией.</a:t>
            </a:r>
            <a:endParaRPr lang="ru-RU" dirty="0"/>
          </a:p>
        </p:txBody>
      </p:sp>
      <p:pic>
        <p:nvPicPr>
          <p:cNvPr id="3074" name="Picture 2" descr="image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1285860"/>
            <a:ext cx="4645025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387899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620688"/>
            <a:ext cx="67480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</a:rPr>
              <a:t>4. ДЫХАТЕЛЬНАЯ СИСТЕМА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5008" y="1928802"/>
            <a:ext cx="2500330" cy="267765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Органы дыхания</a:t>
            </a:r>
          </a:p>
          <a:p>
            <a:pPr algn="ctr"/>
            <a:r>
              <a:rPr lang="ru-RU" sz="2400" dirty="0" smtClean="0"/>
              <a:t> обеспечивают</a:t>
            </a:r>
          </a:p>
          <a:p>
            <a:pPr algn="ctr"/>
            <a:r>
              <a:rPr lang="ru-RU" sz="2400" dirty="0" smtClean="0"/>
              <a:t>организм кислородом</a:t>
            </a:r>
          </a:p>
          <a:p>
            <a:pPr algn="ctr"/>
            <a:r>
              <a:rPr lang="ru-RU" sz="2400" dirty="0" smtClean="0"/>
              <a:t> и выводят</a:t>
            </a:r>
          </a:p>
          <a:p>
            <a:pPr algn="ctr"/>
            <a:r>
              <a:rPr lang="ru-RU" sz="2400" dirty="0" smtClean="0"/>
              <a:t>углекислый газ.</a:t>
            </a:r>
            <a:endParaRPr lang="ru-RU" sz="2400" dirty="0"/>
          </a:p>
        </p:txBody>
      </p:sp>
      <p:pic>
        <p:nvPicPr>
          <p:cNvPr id="4098" name="Picture 2" descr="image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428736"/>
            <a:ext cx="4984750" cy="480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739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642918"/>
            <a:ext cx="50322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</a:rPr>
              <a:t>5. ВЫДЕЛИТЕЛЬНАЯ</a:t>
            </a:r>
          </a:p>
          <a:p>
            <a:r>
              <a:rPr lang="ru-RU" sz="3600" b="1" i="1" dirty="0" smtClean="0">
                <a:solidFill>
                  <a:srgbClr val="002060"/>
                </a:solidFill>
              </a:rPr>
              <a:t> СИСТЕМА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72132" y="1071546"/>
            <a:ext cx="2928942" cy="193899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Органы выделения </a:t>
            </a:r>
          </a:p>
          <a:p>
            <a:pPr algn="ctr"/>
            <a:r>
              <a:rPr lang="ru-RU" sz="2400" dirty="0" smtClean="0"/>
              <a:t>выводят</a:t>
            </a:r>
          </a:p>
          <a:p>
            <a:pPr algn="ctr"/>
            <a:r>
              <a:rPr lang="ru-RU" sz="2400" dirty="0" smtClean="0"/>
              <a:t> из организма </a:t>
            </a:r>
          </a:p>
          <a:p>
            <a:pPr algn="ctr"/>
            <a:r>
              <a:rPr lang="ru-RU" sz="2400" dirty="0" smtClean="0"/>
              <a:t>вредные вещества.</a:t>
            </a:r>
            <a:endParaRPr lang="ru-RU" sz="2400" dirty="0"/>
          </a:p>
        </p:txBody>
      </p:sp>
      <p:pic>
        <p:nvPicPr>
          <p:cNvPr id="5122" name="Picture 2" descr="image1"/>
          <p:cNvPicPr>
            <a:picLocks noChangeAspect="1" noChangeArrowheads="1"/>
          </p:cNvPicPr>
          <p:nvPr/>
        </p:nvPicPr>
        <p:blipFill>
          <a:blip r:embed="rId2" cstate="print"/>
          <a:srcRect l="2792" t="1884" r="3690" b="2009"/>
          <a:stretch>
            <a:fillRect/>
          </a:stretch>
        </p:blipFill>
        <p:spPr bwMode="auto">
          <a:xfrm>
            <a:off x="785786" y="2143115"/>
            <a:ext cx="5286412" cy="4023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9892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764704"/>
            <a:ext cx="70499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002060"/>
                </a:solidFill>
              </a:rPr>
              <a:t>6. ОПОРНО –ДВИГАТЕЛЬНАЯ </a:t>
            </a:r>
          </a:p>
          <a:p>
            <a:r>
              <a:rPr lang="ru-RU" sz="3600" b="1" i="1" dirty="0" smtClean="0">
                <a:solidFill>
                  <a:srgbClr val="002060"/>
                </a:solidFill>
              </a:rPr>
              <a:t>СИСТЕМА 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pic>
        <p:nvPicPr>
          <p:cNvPr id="10244" name="Picture 4" descr="http://www.mir-spb.com/plac/v2002_l_the-human-skeleton-chart-rear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4414" y="1928802"/>
            <a:ext cx="1713760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00364" y="2214554"/>
            <a:ext cx="5214942" cy="26776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dirty="0" smtClean="0"/>
              <a:t>Опорно-двигательная система</a:t>
            </a:r>
          </a:p>
          <a:p>
            <a:pPr algn="ctr"/>
            <a:r>
              <a:rPr lang="ru-RU" sz="2800" dirty="0" smtClean="0"/>
              <a:t>состоит из скелета и мышц.</a:t>
            </a:r>
          </a:p>
          <a:p>
            <a:pPr algn="ctr"/>
            <a:r>
              <a:rPr lang="ru-RU" sz="2800" dirty="0" smtClean="0"/>
              <a:t>Она создает организму опору.</a:t>
            </a:r>
          </a:p>
          <a:p>
            <a:pPr algn="ctr"/>
            <a:r>
              <a:rPr lang="ru-RU" sz="2800" dirty="0" smtClean="0"/>
              <a:t> Мышцы, сокращаясь,</a:t>
            </a:r>
          </a:p>
          <a:p>
            <a:pPr algn="ctr"/>
            <a:r>
              <a:rPr lang="ru-RU" sz="2800" dirty="0" smtClean="0"/>
              <a:t>позволяют телу двигаться.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19378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41333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Зачем нужно знать свой организм?</a:t>
            </a:r>
          </a:p>
          <a:p>
            <a:r>
              <a:rPr lang="ru-RU" dirty="0" smtClean="0"/>
              <a:t> Чтобы сохранять и</a:t>
            </a:r>
          </a:p>
          <a:p>
            <a:r>
              <a:rPr lang="ru-RU" dirty="0" smtClean="0"/>
              <a:t>укреплять здоровье.</a:t>
            </a:r>
          </a:p>
          <a:p>
            <a:r>
              <a:rPr lang="ru-RU" dirty="0" smtClean="0"/>
              <a:t> Чтобы человек мог мыслить,</a:t>
            </a:r>
          </a:p>
          <a:p>
            <a:r>
              <a:rPr lang="ru-RU" dirty="0" smtClean="0"/>
              <a:t>говорить, трудиться.</a:t>
            </a:r>
          </a:p>
          <a:p>
            <a:r>
              <a:rPr lang="ru-RU" dirty="0" smtClean="0"/>
              <a:t> Чтобы умело использовать</a:t>
            </a:r>
          </a:p>
          <a:p>
            <a:r>
              <a:rPr lang="ru-RU" dirty="0" smtClean="0"/>
              <a:t>свои возможности.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69033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Найди лишнюю пару.</a:t>
            </a:r>
          </a:p>
          <a:p>
            <a:r>
              <a:rPr lang="ru-RU" dirty="0" smtClean="0"/>
              <a:t> Орган пищеварения – желудок.</a:t>
            </a:r>
          </a:p>
          <a:p>
            <a:r>
              <a:rPr lang="ru-RU" dirty="0" smtClean="0"/>
              <a:t> Орган дыхания  – бронхи.</a:t>
            </a:r>
          </a:p>
          <a:p>
            <a:r>
              <a:rPr lang="ru-RU" dirty="0" smtClean="0"/>
              <a:t> Орган кровообращения – сердце.</a:t>
            </a:r>
          </a:p>
          <a:p>
            <a:r>
              <a:rPr lang="ru-RU" dirty="0" smtClean="0"/>
              <a:t> Орган выделения  – </a:t>
            </a:r>
            <a:r>
              <a:rPr lang="ru-RU" b="1" u="sng" dirty="0" smtClean="0"/>
              <a:t>диафрагма.</a:t>
            </a:r>
            <a:endParaRPr lang="ru-RU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27483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Что придает форму телу, обеспечивает</a:t>
            </a:r>
          </a:p>
          <a:p>
            <a:r>
              <a:rPr lang="ru-RU" b="1" dirty="0" smtClean="0"/>
              <a:t>движение, защищает от повреждения?</a:t>
            </a:r>
          </a:p>
          <a:p>
            <a:r>
              <a:rPr lang="ru-RU" dirty="0" smtClean="0"/>
              <a:t> Кожа.</a:t>
            </a:r>
          </a:p>
          <a:p>
            <a:r>
              <a:rPr lang="ru-RU" dirty="0" smtClean="0"/>
              <a:t> Скелет.</a:t>
            </a:r>
          </a:p>
          <a:p>
            <a:r>
              <a:rPr lang="ru-RU" dirty="0" smtClean="0"/>
              <a:t> Мышцы.</a:t>
            </a:r>
          </a:p>
          <a:p>
            <a:r>
              <a:rPr lang="ru-RU" dirty="0" smtClean="0"/>
              <a:t> Суставы.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551837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С помощью какого органа дышит</a:t>
            </a:r>
          </a:p>
          <a:p>
            <a:r>
              <a:rPr lang="ru-RU" b="1" dirty="0" smtClean="0"/>
              <a:t>человек?</a:t>
            </a:r>
          </a:p>
          <a:p>
            <a:r>
              <a:rPr lang="ru-RU" dirty="0" smtClean="0"/>
              <a:t> Мозг.</a:t>
            </a:r>
          </a:p>
          <a:p>
            <a:r>
              <a:rPr lang="ru-RU" dirty="0" smtClean="0"/>
              <a:t> Желудок.</a:t>
            </a:r>
          </a:p>
          <a:p>
            <a:r>
              <a:rPr lang="ru-RU" dirty="0" smtClean="0"/>
              <a:t> Сердце.</a:t>
            </a:r>
          </a:p>
          <a:p>
            <a:r>
              <a:rPr lang="ru-RU" dirty="0" smtClean="0"/>
              <a:t> Лёгкие.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u="sng" dirty="0" smtClean="0">
                <a:solidFill>
                  <a:schemeClr val="hlink"/>
                </a:solidFill>
              </a:rPr>
              <a:t>Как устроен организм человека?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844675"/>
            <a:ext cx="8229600" cy="4525963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dirty="0" smtClean="0"/>
              <a:t>        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6000" dirty="0" smtClean="0"/>
              <a:t>Любой организм состоит из …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6600" dirty="0" smtClean="0"/>
              <a:t>органов.</a:t>
            </a:r>
            <a:r>
              <a:rPr lang="ru-RU" sz="6000" dirty="0" smtClean="0"/>
              <a:t> </a:t>
            </a:r>
          </a:p>
        </p:txBody>
      </p:sp>
    </p:spTree>
  </p:cSld>
  <p:clrMapOvr>
    <a:masterClrMapping/>
  </p:clrMapOvr>
  <p:transition spd="med">
    <p:zoom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551837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Какой орган называют главным</a:t>
            </a:r>
          </a:p>
          <a:p>
            <a:r>
              <a:rPr lang="ru-RU" b="1" dirty="0" smtClean="0"/>
              <a:t>отделением «внутренней кухни»?</a:t>
            </a:r>
          </a:p>
          <a:p>
            <a:r>
              <a:rPr lang="ru-RU" dirty="0" smtClean="0"/>
              <a:t> Лёгкие.</a:t>
            </a:r>
          </a:p>
          <a:p>
            <a:r>
              <a:rPr lang="ru-RU" dirty="0" smtClean="0"/>
              <a:t> Сердце.</a:t>
            </a:r>
          </a:p>
          <a:p>
            <a:r>
              <a:rPr lang="ru-RU" dirty="0" smtClean="0"/>
              <a:t> Желудок.</a:t>
            </a:r>
          </a:p>
          <a:p>
            <a:r>
              <a:rPr lang="ru-RU" dirty="0" smtClean="0"/>
              <a:t> Почки.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2551837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Какой орган управляет работой</a:t>
            </a:r>
          </a:p>
          <a:p>
            <a:r>
              <a:rPr lang="ru-RU" b="1" dirty="0" smtClean="0"/>
              <a:t>всего организма?</a:t>
            </a:r>
          </a:p>
          <a:p>
            <a:r>
              <a:rPr lang="ru-RU" dirty="0" smtClean="0"/>
              <a:t> Сердце.</a:t>
            </a:r>
          </a:p>
          <a:p>
            <a:r>
              <a:rPr lang="ru-RU" dirty="0" smtClean="0"/>
              <a:t> Кишечник.</a:t>
            </a:r>
          </a:p>
          <a:p>
            <a:r>
              <a:rPr lang="ru-RU" dirty="0" smtClean="0"/>
              <a:t> Мозг.</a:t>
            </a:r>
          </a:p>
          <a:p>
            <a:r>
              <a:rPr lang="ru-RU" smtClean="0"/>
              <a:t> Лёгкие.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643050"/>
            <a:ext cx="3667125" cy="438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3571868" y="857232"/>
            <a:ext cx="429277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/>
              <a:t>Ответы теста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929190" y="1857364"/>
            <a:ext cx="2214578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1. </a:t>
            </a:r>
            <a:r>
              <a:rPr lang="ru-RU" sz="4000" b="1" dirty="0" smtClean="0">
                <a:solidFill>
                  <a:srgbClr val="FF0000"/>
                </a:solidFill>
              </a:rPr>
              <a:t>А-1</a:t>
            </a:r>
          </a:p>
          <a:p>
            <a:r>
              <a:rPr lang="ru-RU" sz="4000" b="1" dirty="0" smtClean="0"/>
              <a:t>2. </a:t>
            </a:r>
            <a:r>
              <a:rPr lang="ru-RU" sz="4000" b="1" dirty="0" smtClean="0">
                <a:solidFill>
                  <a:srgbClr val="FF0000"/>
                </a:solidFill>
              </a:rPr>
              <a:t>Б- 4</a:t>
            </a:r>
          </a:p>
          <a:p>
            <a:r>
              <a:rPr lang="ru-RU" sz="4000" b="1" dirty="0" smtClean="0"/>
              <a:t>3. </a:t>
            </a:r>
            <a:r>
              <a:rPr lang="ru-RU" sz="4400" b="1" dirty="0" smtClean="0">
                <a:solidFill>
                  <a:srgbClr val="FF0000"/>
                </a:solidFill>
              </a:rPr>
              <a:t>В-</a:t>
            </a:r>
            <a:r>
              <a:rPr lang="ru-RU" sz="4000" b="1" dirty="0" smtClean="0">
                <a:solidFill>
                  <a:srgbClr val="FF0000"/>
                </a:solidFill>
              </a:rPr>
              <a:t> 2,3</a:t>
            </a:r>
          </a:p>
          <a:p>
            <a:r>
              <a:rPr lang="ru-RU" sz="4000" b="1" dirty="0" smtClean="0"/>
              <a:t>4. </a:t>
            </a:r>
            <a:r>
              <a:rPr lang="ru-RU" sz="4000" b="1" dirty="0" smtClean="0">
                <a:solidFill>
                  <a:srgbClr val="FF0000"/>
                </a:solidFill>
              </a:rPr>
              <a:t>Г - 4</a:t>
            </a:r>
          </a:p>
          <a:p>
            <a:r>
              <a:rPr lang="ru-RU" sz="4000" b="1" dirty="0" smtClean="0"/>
              <a:t>5. </a:t>
            </a:r>
            <a:r>
              <a:rPr lang="ru-RU" sz="4000" b="1" dirty="0" smtClean="0">
                <a:solidFill>
                  <a:srgbClr val="FF0000"/>
                </a:solidFill>
              </a:rPr>
              <a:t>Д - 3</a:t>
            </a:r>
          </a:p>
          <a:p>
            <a:r>
              <a:rPr lang="ru-RU" sz="4000" b="1" dirty="0" smtClean="0"/>
              <a:t>6. </a:t>
            </a:r>
            <a:r>
              <a:rPr lang="ru-RU" sz="4000" b="1" dirty="0" smtClean="0">
                <a:solidFill>
                  <a:srgbClr val="FF0000"/>
                </a:solidFill>
              </a:rPr>
              <a:t>Е- 3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785794"/>
            <a:ext cx="77153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Разгадай кроссворд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7224" y="1857364"/>
            <a:ext cx="764386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 </a:t>
            </a:r>
            <a:r>
              <a:rPr lang="ru-RU" b="1" dirty="0" smtClean="0"/>
              <a:t>По горизонтали:</a:t>
            </a:r>
          </a:p>
          <a:p>
            <a:r>
              <a:rPr lang="ru-RU" b="1" dirty="0" smtClean="0"/>
              <a:t>  </a:t>
            </a:r>
            <a:r>
              <a:rPr lang="ru-RU" dirty="0" smtClean="0"/>
              <a:t>3. Кости, образующие твёрдую основу </a:t>
            </a:r>
            <a:r>
              <a:rPr lang="ru-RU" dirty="0" smtClean="0"/>
              <a:t>головы     у </a:t>
            </a:r>
            <a:r>
              <a:rPr lang="ru-RU" dirty="0" smtClean="0"/>
              <a:t>позвоночных. </a:t>
            </a:r>
          </a:p>
          <a:p>
            <a:r>
              <a:rPr lang="ru-RU" dirty="0" smtClean="0"/>
              <a:t>4.Центральный орган кровообращения в виде </a:t>
            </a:r>
          </a:p>
          <a:p>
            <a:r>
              <a:rPr lang="ru-RU" dirty="0" smtClean="0"/>
              <a:t>мускульного мешка. </a:t>
            </a:r>
          </a:p>
          <a:p>
            <a:r>
              <a:rPr lang="ru-RU" dirty="0" smtClean="0"/>
              <a:t>5. Спинной хребет, образуемый цепью костей, идущих</a:t>
            </a:r>
          </a:p>
          <a:p>
            <a:r>
              <a:rPr lang="ru-RU" dirty="0" smtClean="0"/>
              <a:t> вдоль спины и заключающих в себе спиной мозг. </a:t>
            </a:r>
          </a:p>
          <a:p>
            <a:r>
              <a:rPr lang="ru-RU" dirty="0" smtClean="0"/>
              <a:t>6.Дугообразная узкая кость, идущая от позвоночника</a:t>
            </a:r>
          </a:p>
          <a:p>
            <a:r>
              <a:rPr lang="ru-RU" dirty="0" smtClean="0"/>
              <a:t> к грудной кости. </a:t>
            </a:r>
            <a:endParaRPr lang="ru-RU" dirty="0" smtClean="0"/>
          </a:p>
          <a:p>
            <a:endParaRPr lang="ru-RU" b="1" dirty="0" smtClean="0"/>
          </a:p>
          <a:p>
            <a:r>
              <a:rPr lang="ru-RU" b="1" dirty="0" smtClean="0"/>
              <a:t>По </a:t>
            </a:r>
            <a:r>
              <a:rPr lang="ru-RU" b="1" dirty="0" smtClean="0"/>
              <a:t>вертикали: </a:t>
            </a:r>
          </a:p>
          <a:p>
            <a:r>
              <a:rPr lang="ru-RU" dirty="0" smtClean="0"/>
              <a:t>1. Живое существо, обладающее даром мышления и речи. </a:t>
            </a:r>
          </a:p>
          <a:p>
            <a:r>
              <a:rPr lang="ru-RU" dirty="0" smtClean="0"/>
              <a:t>2. Самая крупная пищеварительная железа у животных </a:t>
            </a:r>
          </a:p>
          <a:p>
            <a:r>
              <a:rPr lang="ru-RU" dirty="0" smtClean="0"/>
              <a:t>и человека, вырабатываемая желчь.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2013" y="395288"/>
            <a:ext cx="7419975" cy="606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00101" y="857232"/>
          <a:ext cx="7072362" cy="539496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638088"/>
                <a:gridCol w="2251711"/>
                <a:gridCol w="3182563"/>
              </a:tblGrid>
              <a:tr h="370840">
                <a:tc>
                  <a:txBody>
                    <a:bodyPr/>
                    <a:lstStyle/>
                    <a:p>
                      <a:pPr marL="0" indent="0"/>
                      <a:r>
                        <a:rPr lang="ru-RU" sz="1200" dirty="0" smtClean="0"/>
                        <a:t>Название системы </a:t>
                      </a:r>
                      <a:endParaRPr lang="ru-RU" sz="12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Из каких органов</a:t>
                      </a:r>
                    </a:p>
                    <a:p>
                      <a:r>
                        <a:rPr lang="ru-RU" sz="1200" dirty="0" smtClean="0"/>
                        <a:t>состоит</a:t>
                      </a:r>
                    </a:p>
                    <a:p>
                      <a:endParaRPr lang="ru-RU" sz="12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Какую работу</a:t>
                      </a:r>
                    </a:p>
                    <a:p>
                      <a:r>
                        <a:rPr lang="ru-RU" sz="1200" dirty="0" smtClean="0"/>
                        <a:t>выполняет</a:t>
                      </a:r>
                    </a:p>
                    <a:p>
                      <a:endParaRPr lang="ru-RU" sz="1200" b="1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Нервная</a:t>
                      </a:r>
                      <a:endParaRPr lang="ru-RU" sz="12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Головной мозг, спинной мозг,</a:t>
                      </a:r>
                    </a:p>
                    <a:p>
                      <a:r>
                        <a:rPr lang="ru-RU" sz="1200" dirty="0" smtClean="0"/>
                        <a:t>нервы.</a:t>
                      </a:r>
                    </a:p>
                    <a:p>
                      <a:endParaRPr lang="ru-RU" sz="12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Управляет нашим телом,</a:t>
                      </a:r>
                    </a:p>
                    <a:p>
                      <a:r>
                        <a:rPr lang="ru-RU" sz="1200" dirty="0" smtClean="0"/>
                        <a:t>согласует работу всех</a:t>
                      </a:r>
                    </a:p>
                    <a:p>
                      <a:r>
                        <a:rPr lang="ru-RU" sz="1200" dirty="0" smtClean="0"/>
                        <a:t>органов.</a:t>
                      </a:r>
                    </a:p>
                    <a:p>
                      <a:endParaRPr lang="ru-RU" sz="1200" b="1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Опорно-двигательная</a:t>
                      </a:r>
                      <a:endParaRPr lang="ru-RU" sz="12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Скелет, мышцы. </a:t>
                      </a:r>
                      <a:endParaRPr lang="ru-RU" sz="12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Скелет является опорой тела</a:t>
                      </a:r>
                    </a:p>
                    <a:p>
                      <a:r>
                        <a:rPr lang="ru-RU" sz="1200" dirty="0" smtClean="0"/>
                        <a:t>и защищает внутренние</a:t>
                      </a:r>
                    </a:p>
                    <a:p>
                      <a:r>
                        <a:rPr lang="ru-RU" sz="1200" dirty="0" smtClean="0"/>
                        <a:t>органы от повреждений.</a:t>
                      </a:r>
                    </a:p>
                    <a:p>
                      <a:r>
                        <a:rPr lang="ru-RU" sz="1200" dirty="0" smtClean="0"/>
                        <a:t>Мышцы приводят в</a:t>
                      </a:r>
                    </a:p>
                    <a:p>
                      <a:r>
                        <a:rPr lang="ru-RU" sz="1200" dirty="0" smtClean="0"/>
                        <a:t>движение скелетные кости.</a:t>
                      </a:r>
                    </a:p>
                    <a:p>
                      <a:endParaRPr lang="ru-RU" sz="1200" b="1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Пищеварительная</a:t>
                      </a:r>
                      <a:endParaRPr lang="ru-RU" sz="12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Рот, глотка, пищевод,</a:t>
                      </a:r>
                    </a:p>
                    <a:p>
                      <a:r>
                        <a:rPr lang="ru-RU" sz="1200" dirty="0" smtClean="0"/>
                        <a:t>желудок, печень, кишечник.</a:t>
                      </a:r>
                    </a:p>
                    <a:p>
                      <a:endParaRPr lang="ru-RU" sz="12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Перерабатывает пищу.</a:t>
                      </a:r>
                    </a:p>
                    <a:p>
                      <a:endParaRPr lang="ru-RU" sz="1200" b="1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Кровеносная </a:t>
                      </a:r>
                      <a:endParaRPr lang="ru-RU" sz="12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Сердце, кровеносные</a:t>
                      </a:r>
                    </a:p>
                    <a:p>
                      <a:r>
                        <a:rPr lang="ru-RU" sz="1200" dirty="0" smtClean="0"/>
                        <a:t>сосуды.</a:t>
                      </a:r>
                    </a:p>
                    <a:p>
                      <a:endParaRPr lang="ru-RU" sz="12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Доставляет кровь ко всем</a:t>
                      </a:r>
                    </a:p>
                    <a:p>
                      <a:r>
                        <a:rPr lang="ru-RU" sz="1200" dirty="0" smtClean="0"/>
                        <a:t>внутренним органам.</a:t>
                      </a:r>
                    </a:p>
                    <a:p>
                      <a:endParaRPr lang="ru-RU" sz="1200" b="1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Дыхательная </a:t>
                      </a:r>
                      <a:endParaRPr lang="ru-RU" sz="12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Нос, глотка, дыхательное</a:t>
                      </a:r>
                    </a:p>
                    <a:p>
                      <a:r>
                        <a:rPr lang="ru-RU" sz="1200" dirty="0" smtClean="0"/>
                        <a:t>горло (трахея), бронхи,</a:t>
                      </a:r>
                    </a:p>
                    <a:p>
                      <a:r>
                        <a:rPr lang="ru-RU" sz="1200" dirty="0" smtClean="0"/>
                        <a:t>лёгкие.</a:t>
                      </a:r>
                    </a:p>
                    <a:p>
                      <a:endParaRPr lang="ru-RU" sz="12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Доставляет кислород в</a:t>
                      </a:r>
                    </a:p>
                    <a:p>
                      <a:r>
                        <a:rPr lang="ru-RU" sz="1200" dirty="0" smtClean="0"/>
                        <a:t>организм человека.</a:t>
                      </a:r>
                    </a:p>
                    <a:p>
                      <a:endParaRPr lang="ru-RU" sz="1200" b="1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Выделительная</a:t>
                      </a:r>
                      <a:endParaRPr lang="ru-RU" sz="12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+mn-lt"/>
                        </a:rPr>
                        <a:t>Почки,</a:t>
                      </a:r>
                      <a:r>
                        <a:rPr lang="ru-RU" sz="1200" b="0" baseline="0" dirty="0" smtClean="0">
                          <a:latin typeface="+mn-lt"/>
                        </a:rPr>
                        <a:t> мочеточники, мочевой канал, мочевой пузырь</a:t>
                      </a:r>
                      <a:endParaRPr lang="ru-RU" sz="12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latin typeface="+mn-lt"/>
                        </a:rPr>
                        <a:t>Выводит из организма вредные вещества</a:t>
                      </a:r>
                      <a:endParaRPr lang="ru-RU" sz="1200" b="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1988840"/>
            <a:ext cx="678172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ИТОГ УРОКА.</a:t>
            </a:r>
          </a:p>
          <a:p>
            <a:pPr algn="ctr"/>
            <a:endParaRPr lang="ru-RU" dirty="0" smtClean="0"/>
          </a:p>
          <a:p>
            <a:pPr algn="ctr"/>
            <a:r>
              <a:rPr lang="ru-RU" sz="3200" b="1" i="1" dirty="0" smtClean="0">
                <a:solidFill>
                  <a:srgbClr val="002060"/>
                </a:solidFill>
              </a:rPr>
              <a:t>Что такое организм человека?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71290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142976" y="1000108"/>
            <a:ext cx="6572296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Я работал на уроке с желанием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был уверен в себе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Я работал на уроке с желанием,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не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очень уверен в себе, волновался.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Я работал без желания, боялся отвечать и выполнять работу.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571480"/>
            <a:ext cx="1500198" cy="1672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2428868"/>
            <a:ext cx="1295400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6578" y="4071942"/>
            <a:ext cx="1519248" cy="175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9763" y="1466850"/>
            <a:ext cx="5324475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u="sng" smtClean="0">
                <a:solidFill>
                  <a:schemeClr val="hlink"/>
                </a:solidFill>
              </a:rPr>
              <a:t>Как устроен организм человека?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844675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400" dirty="0" smtClean="0"/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600" dirty="0" smtClean="0"/>
              <a:t>Группа органов,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600" dirty="0" smtClean="0"/>
              <a:t> связанная друг с другом и совместно выполняющая общую задачу в организме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4800" dirty="0" smtClean="0"/>
              <a:t>система органов.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400" dirty="0" smtClean="0"/>
          </a:p>
        </p:txBody>
      </p:sp>
    </p:spTree>
  </p:cSld>
  <p:clrMapOvr>
    <a:masterClrMapping/>
  </p:clrMapOvr>
  <p:transition spd="med">
    <p:zoom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nm2000.kz/_nw/102/43455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077072"/>
            <a:ext cx="2432056" cy="244827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1" y="874634"/>
            <a:ext cx="77768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ПО СЛОВАРЮ  ОЖЕГОВА:</a:t>
            </a:r>
          </a:p>
          <a:p>
            <a:pPr algn="ctr"/>
            <a:r>
              <a:rPr lang="ru-RU" sz="3600" b="1" i="1" dirty="0" smtClean="0">
                <a:solidFill>
                  <a:srgbClr val="002060"/>
                </a:solidFill>
              </a:rPr>
              <a:t>«Организм- живое целое,</a:t>
            </a:r>
          </a:p>
          <a:p>
            <a:pPr algn="ctr"/>
            <a:r>
              <a:rPr lang="ru-RU" sz="3600" b="1" i="1" dirty="0" smtClean="0">
                <a:solidFill>
                  <a:srgbClr val="002060"/>
                </a:solidFill>
              </a:rPr>
              <a:t> обладающее совокупностью </a:t>
            </a:r>
          </a:p>
          <a:p>
            <a:pPr algn="ctr"/>
            <a:r>
              <a:rPr lang="ru-RU" sz="3600" b="1" i="1" dirty="0">
                <a:solidFill>
                  <a:srgbClr val="002060"/>
                </a:solidFill>
              </a:rPr>
              <a:t>с</a:t>
            </a:r>
            <a:r>
              <a:rPr lang="ru-RU" sz="3600" b="1" i="1" dirty="0" smtClean="0">
                <a:solidFill>
                  <a:srgbClr val="002060"/>
                </a:solidFill>
              </a:rPr>
              <a:t>войств , отличающей его</a:t>
            </a:r>
          </a:p>
          <a:p>
            <a:pPr algn="ctr"/>
            <a:r>
              <a:rPr lang="ru-RU" sz="3600" b="1" i="1" dirty="0" smtClean="0">
                <a:solidFill>
                  <a:srgbClr val="002060"/>
                </a:solidFill>
              </a:rPr>
              <a:t> от неживой материи».</a:t>
            </a:r>
            <a:endParaRPr lang="ru-RU" sz="3600" b="1" i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3789040"/>
            <a:ext cx="553682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Организм человека- система органов,</a:t>
            </a:r>
          </a:p>
          <a:p>
            <a:pPr algn="ctr"/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 взаимосвязанных</a:t>
            </a:r>
          </a:p>
          <a:p>
            <a:pPr algn="ctr"/>
            <a:r>
              <a:rPr lang="ru-RU" sz="2800" b="1" i="1" dirty="0">
                <a:solidFill>
                  <a:schemeClr val="accent2">
                    <a:lumMod val="75000"/>
                  </a:schemeClr>
                </a:solidFill>
              </a:rPr>
              <a:t>м</a:t>
            </a:r>
            <a:r>
              <a:rPr lang="ru-RU" sz="2800" b="1" i="1" dirty="0" smtClean="0">
                <a:solidFill>
                  <a:schemeClr val="accent2">
                    <a:lumMod val="75000"/>
                  </a:schemeClr>
                </a:solidFill>
              </a:rPr>
              <a:t>ежду собой и образующих единое целое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47697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u="sng" dirty="0" smtClean="0">
                <a:solidFill>
                  <a:schemeClr val="hlink"/>
                </a:solidFill>
              </a:rPr>
              <a:t>Системы органов человеческого тела: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00100" y="2000240"/>
            <a:ext cx="6929445" cy="4227531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40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/>
              <a:t>        1</a:t>
            </a:r>
            <a:r>
              <a:rPr lang="ru-RU" i="1" dirty="0" smtClean="0"/>
              <a:t>. </a:t>
            </a:r>
            <a:r>
              <a:rPr lang="ru-RU" i="1" dirty="0" err="1" smtClean="0"/>
              <a:t>Опорно</a:t>
            </a:r>
            <a:r>
              <a:rPr lang="ru-RU" i="1" dirty="0" smtClean="0"/>
              <a:t>–двигательная система.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/>
              <a:t>        2. </a:t>
            </a:r>
            <a:r>
              <a:rPr lang="ru-RU" i="1" dirty="0" smtClean="0"/>
              <a:t>Органы пищеварения.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/>
              <a:t>        3. </a:t>
            </a:r>
            <a:r>
              <a:rPr lang="ru-RU" i="1" dirty="0" smtClean="0"/>
              <a:t>Органы выделения.</a:t>
            </a:r>
          </a:p>
          <a:p>
            <a:pPr marL="1354138" indent="-1354138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/>
              <a:t>        4. </a:t>
            </a:r>
            <a:r>
              <a:rPr lang="ru-RU" i="1" dirty="0" smtClean="0"/>
              <a:t>Органы дыхания.</a:t>
            </a:r>
          </a:p>
          <a:p>
            <a:pPr marL="1354138" indent="-1354138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/>
              <a:t>        5. </a:t>
            </a:r>
            <a:r>
              <a:rPr lang="ru-RU" i="1" dirty="0" smtClean="0"/>
              <a:t>Органы кровообращения.</a:t>
            </a:r>
          </a:p>
          <a:p>
            <a:pPr marL="1354138" indent="-1354138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/>
              <a:t>        6. </a:t>
            </a:r>
            <a:r>
              <a:rPr lang="ru-RU" i="1" dirty="0" smtClean="0"/>
              <a:t>Нервная система.</a:t>
            </a:r>
          </a:p>
          <a:p>
            <a:pPr marL="1354138" indent="-1354138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dirty="0" smtClean="0"/>
              <a:t>                     </a:t>
            </a:r>
            <a:endParaRPr lang="ru-RU" i="1" dirty="0" smtClean="0"/>
          </a:p>
        </p:txBody>
      </p:sp>
    </p:spTree>
  </p:cSld>
  <p:clrMapOvr>
    <a:masterClrMapping/>
  </p:clrMapOvr>
  <p:transition spd="med">
    <p:zoom/>
    <p:sndAc>
      <p:endSnd/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cmd type="evt" cmd="onstopaudio">
                                      <p:cBhvr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</p:cTn>
                                        <p:tgtEl>
                                          <p:sldTgt/>
                                        </p:tgtEl>
                                      </p:cBhvr>
                                    </p:cmd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 smtClean="0"/>
              <a:t>План занятия:</a:t>
            </a:r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1464447" y="2393149"/>
            <a:ext cx="1285884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2000232" y="3214686"/>
            <a:ext cx="228601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2" idx="2"/>
          </p:cNvCxnSpPr>
          <p:nvPr/>
        </p:nvCxnSpPr>
        <p:spPr>
          <a:xfrm rot="5400000">
            <a:off x="3798125" y="2793148"/>
            <a:ext cx="1552603" cy="64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>
            <a:off x="4321967" y="3464719"/>
            <a:ext cx="307183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H="1">
            <a:off x="6250793" y="2607463"/>
            <a:ext cx="1857388" cy="642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000100" y="3357562"/>
            <a:ext cx="1500198" cy="5715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Деление на группы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43108" y="4357694"/>
            <a:ext cx="1571636" cy="6429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Работа в группах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286380" y="5072074"/>
            <a:ext cx="1285852" cy="5000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Тест 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786182" y="3643314"/>
            <a:ext cx="1857388" cy="5715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Выступление групп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143636" y="3857628"/>
            <a:ext cx="2071702" cy="8572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Разгадывание кроссворда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Деление на группы: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Возьмите фигурку любого цвета.</a:t>
            </a:r>
          </a:p>
          <a:p>
            <a:r>
              <a:rPr lang="ru-RU" dirty="0" smtClean="0"/>
              <a:t> Найдите  ребят с такими же фигурками </a:t>
            </a:r>
            <a:r>
              <a:rPr lang="ru-RU" smtClean="0"/>
              <a:t>в руках  </a:t>
            </a:r>
            <a:r>
              <a:rPr lang="ru-RU" dirty="0" smtClean="0"/>
              <a:t>и образуйте группу.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Работа в группе: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Соберите из частей слова на ваших картинках название системы человеческого организма.</a:t>
            </a:r>
          </a:p>
          <a:p>
            <a:r>
              <a:rPr lang="ru-RU" dirty="0" smtClean="0"/>
              <a:t>Выберите  на столе карточки  с определениями нужных вам понятий.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Проверка работы в группах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3643314"/>
            <a:ext cx="2043140" cy="107157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Приготовьте список слов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00430" y="4143380"/>
            <a:ext cx="2071702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Назовите  систему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29322" y="3714752"/>
            <a:ext cx="2214578" cy="12001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Расскажите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о работе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системы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1500166" y="2428868"/>
            <a:ext cx="1857388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3214678" y="2928934"/>
            <a:ext cx="242889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6200000" flipH="1">
            <a:off x="5929322" y="2428868"/>
            <a:ext cx="1785950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378</TotalTime>
  <Words>642</Words>
  <Application>Microsoft Office PowerPoint</Application>
  <PresentationFormat>Экран (4:3)</PresentationFormat>
  <Paragraphs>190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Кнопка</vt:lpstr>
      <vt:lpstr>Слайд 1</vt:lpstr>
      <vt:lpstr>Как устроен организм человека?</vt:lpstr>
      <vt:lpstr>Как устроен организм человека?</vt:lpstr>
      <vt:lpstr>Слайд 4</vt:lpstr>
      <vt:lpstr>Системы органов человеческого тела:</vt:lpstr>
      <vt:lpstr>План занятия:</vt:lpstr>
      <vt:lpstr>Деление на группы:</vt:lpstr>
      <vt:lpstr>Работа в группе:</vt:lpstr>
      <vt:lpstr>Проверка работы в группах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</dc:creator>
  <cp:lastModifiedBy>User</cp:lastModifiedBy>
  <cp:revision>39</cp:revision>
  <dcterms:created xsi:type="dcterms:W3CDTF">2011-12-20T03:21:46Z</dcterms:created>
  <dcterms:modified xsi:type="dcterms:W3CDTF">2015-10-10T04:44:19Z</dcterms:modified>
</cp:coreProperties>
</file>