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4" r:id="rId2"/>
    <p:sldMasterId id="2147483729" r:id="rId3"/>
    <p:sldMasterId id="2147483755" r:id="rId4"/>
  </p:sldMasterIdLst>
  <p:notesMasterIdLst>
    <p:notesMasterId r:id="rId30"/>
  </p:notesMasterIdLst>
  <p:sldIdLst>
    <p:sldId id="268" r:id="rId5"/>
    <p:sldId id="269" r:id="rId6"/>
    <p:sldId id="285" r:id="rId7"/>
    <p:sldId id="271" r:id="rId8"/>
    <p:sldId id="287" r:id="rId9"/>
    <p:sldId id="286" r:id="rId10"/>
    <p:sldId id="28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63" r:id="rId19"/>
    <p:sldId id="267" r:id="rId20"/>
    <p:sldId id="279" r:id="rId21"/>
    <p:sldId id="280" r:id="rId22"/>
    <p:sldId id="264" r:id="rId23"/>
    <p:sldId id="260" r:id="rId24"/>
    <p:sldId id="265" r:id="rId25"/>
    <p:sldId id="258" r:id="rId26"/>
    <p:sldId id="257" r:id="rId27"/>
    <p:sldId id="266" r:id="rId28"/>
    <p:sldId id="26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7" autoAdjust="0"/>
  </p:normalViewPr>
  <p:slideViewPr>
    <p:cSldViewPr>
      <p:cViewPr varScale="1">
        <p:scale>
          <a:sx n="69" d="100"/>
          <a:sy n="69" d="100"/>
        </p:scale>
        <p:origin x="-13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E226D-9058-40C2-BECA-B6391E95F5D5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664C6-85C8-46AD-B6EC-BDCD2B6D63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664C6-85C8-46AD-B6EC-BDCD2B6D633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16EB2A-FA05-4961-A2FF-C2E930A8835E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hape 105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0722" name="Shape 106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hape 86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26626" name="Shape 87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hape 100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28674" name="Shape 101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49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8434" name="Shape 50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69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A61BB7-2111-4A3B-9BE3-5225073BE11E}" type="datetimeFigureOut">
              <a:rPr lang="ru-RU" smtClean="0"/>
              <a:pPr/>
              <a:t>19.02.2015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C529B7E-510A-498B-B05D-724CDD880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4" Type="http://schemas.openxmlformats.org/officeDocument/2006/relationships/slide" Target="slide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5" Type="http://schemas.openxmlformats.org/officeDocument/2006/relationships/slide" Target="slide21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img.nnow.ru/data/myupload/0/854/854941/spirituschristi-livejournal-com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714356"/>
            <a:ext cx="8358188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>
            <a:spAutoFit/>
          </a:bodyPr>
          <a:lstStyle/>
          <a:p>
            <a:pPr algn="r"/>
            <a:r>
              <a:rPr lang="ru-RU" sz="3200" dirty="0"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Есть два чуда </a:t>
            </a:r>
            <a:r>
              <a:rPr lang="ru-RU" sz="3200" b="1" dirty="0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звездное небо над нами и нравственный закон внутри нас</a:t>
            </a:r>
            <a:r>
              <a:rPr lang="ru-RU" sz="3200" b="1" dirty="0">
                <a:latin typeface="Calibri" pitchFamily="34" charset="0"/>
                <a:cs typeface="Times New Roman" pitchFamily="18" charset="0"/>
              </a:rPr>
              <a:t>»</a:t>
            </a:r>
            <a:r>
              <a:rPr lang="ru-RU" sz="3200" b="1" dirty="0">
                <a:cs typeface="Times New Roman" pitchFamily="18" charset="0"/>
              </a:rPr>
              <a:t>.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Иммануил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Кант</a:t>
            </a:r>
            <a:endParaRPr lang="ru-RU" sz="3200" dirty="0"/>
          </a:p>
          <a:p>
            <a:pPr algn="r" eaLnBrk="0" hangingPunct="0"/>
            <a:endParaRPr lang="ru-RU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9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http://mdou-176.ucoz.ru/grupi/starshaya_logo/63010579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8352928" cy="5400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259632" y="5085184"/>
            <a:ext cx="6858048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«Не прелюбодействуй»</a:t>
            </a: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9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http://img.20.ua/photos/ria/new_images/1019/101908/10190862/10190862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20688"/>
            <a:ext cx="3816424" cy="588012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5"/>
          <p:cNvSpPr/>
          <p:nvPr/>
        </p:nvSpPr>
        <p:spPr>
          <a:xfrm>
            <a:off x="4499992" y="2924944"/>
            <a:ext cx="404630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«Не кради!»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9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Картинка 93 из 25763"/>
          <p:cNvPicPr>
            <a:picLocks noChangeAspect="1" noChangeArrowheads="1"/>
          </p:cNvPicPr>
          <p:nvPr/>
        </p:nvPicPr>
        <p:blipFill>
          <a:blip r:embed="rId3" cstate="print"/>
          <a:srcRect l="20732" t="-2000" r="18293" b="-2000"/>
          <a:stretch>
            <a:fillRect/>
          </a:stretch>
        </p:blipFill>
        <p:spPr bwMode="auto">
          <a:xfrm>
            <a:off x="323528" y="188640"/>
            <a:ext cx="8247260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627784" y="5229200"/>
            <a:ext cx="443903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«Не обмани!»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9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Картинка 7 из 152746"/>
          <p:cNvPicPr>
            <a:picLocks noChangeAspect="1" noChangeArrowheads="1"/>
          </p:cNvPicPr>
          <p:nvPr/>
        </p:nvPicPr>
        <p:blipFill>
          <a:blip r:embed="rId3" cstate="print"/>
          <a:srcRect r="3145" b="5356"/>
          <a:stretch>
            <a:fillRect/>
          </a:stretch>
        </p:blipFill>
        <p:spPr bwMode="auto">
          <a:xfrm>
            <a:off x="323528" y="260648"/>
            <a:ext cx="8424936" cy="5256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979712" y="5517232"/>
            <a:ext cx="550072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«Не завидуй!»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http://www.freeppt.ru/MyShablony/PravoslavieSlaid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Картинка 115 из 46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3672408" cy="540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788024" y="2610683"/>
            <a:ext cx="3786214" cy="424731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+mn-cs"/>
              </a:rPr>
              <a:t>Возлюби ближнего,</a:t>
            </a:r>
          </a:p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+mn-cs"/>
              </a:rPr>
              <a:t>как самого себя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lIns="91440" tIns="45720" rIns="91440" bIns="45720" rtlCol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945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814763" y="247650"/>
            <a:ext cx="5329237" cy="1143000"/>
          </a:xfrm>
        </p:spPr>
        <p:txBody>
          <a:bodyPr lIns="91440" tIns="45720" rIns="91440" bIns="45720" anchor="ctr">
            <a:normAutofit/>
          </a:bodyPr>
          <a:lstStyle/>
          <a:p>
            <a:pPr eaLnBrk="1" hangingPunct="1"/>
            <a:r>
              <a:rPr lang="ru-RU" dirty="0" smtClean="0"/>
              <a:t>Заповеди иудаизма</a:t>
            </a:r>
          </a:p>
        </p:txBody>
      </p:sp>
      <p:sp>
        <p:nvSpPr>
          <p:cNvPr id="19459" name="Текст 8"/>
          <p:cNvSpPr>
            <a:spLocks noGrp="1"/>
          </p:cNvSpPr>
          <p:nvPr>
            <p:ph sz="half" idx="4294967295"/>
          </p:nvPr>
        </p:nvSpPr>
        <p:spPr>
          <a:xfrm>
            <a:off x="0" y="1500188"/>
            <a:ext cx="3960813" cy="4625975"/>
          </a:xfrm>
        </p:spPr>
        <p:txBody>
          <a:bodyPr lIns="91440" tIns="45720" rIns="91440" bIns="45720"/>
          <a:lstStyle/>
          <a:p>
            <a:pPr algn="ctr" eaLnBrk="1" hangingPunct="1">
              <a:buFontTx/>
              <a:buNone/>
            </a:pPr>
            <a:r>
              <a:rPr lang="ru-RU" sz="2800" b="0" dirty="0" smtClean="0"/>
              <a:t>В Ветхом завете содержатся предписания о том, как себя вести. Десять библейских заповедей стали отправной точкой для большинства законов.</a:t>
            </a:r>
            <a:r>
              <a:rPr lang="ru-RU" sz="2800" dirty="0" smtClean="0"/>
              <a:t> </a:t>
            </a:r>
          </a:p>
        </p:txBody>
      </p:sp>
      <p:pic>
        <p:nvPicPr>
          <p:cNvPr id="1946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214422"/>
            <a:ext cx="3816350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893175" cy="2420937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i="1" dirty="0" smtClean="0"/>
              <a:t>Поступай с людьми так, как ты бы хотел, </a:t>
            </a:r>
          </a:p>
          <a:p>
            <a:pPr algn="ctr">
              <a:buFontTx/>
              <a:buNone/>
            </a:pPr>
            <a:r>
              <a:rPr lang="ru-RU" i="1" dirty="0" smtClean="0"/>
              <a:t>чтобы они поступали с тобой</a:t>
            </a:r>
          </a:p>
          <a:p>
            <a:pPr algn="ctr">
              <a:buFontTx/>
              <a:buNone/>
            </a:pPr>
            <a:r>
              <a:rPr lang="ru-RU" i="1" dirty="0" smtClean="0"/>
              <a:t>(«Золотое правило нравственности»)</a:t>
            </a:r>
          </a:p>
        </p:txBody>
      </p:sp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132856"/>
            <a:ext cx="6697662" cy="42211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7467600" cy="511156"/>
          </a:xfrm>
        </p:spPr>
        <p:txBody>
          <a:bodyPr rtlCol="0"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Соотнеси пословицу и заповедь.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Содержимое 4"/>
          <p:cNvSpPr>
            <a:spLocks noGrp="1"/>
          </p:cNvSpPr>
          <p:nvPr>
            <p:ph sz="quarter" idx="1"/>
          </p:nvPr>
        </p:nvSpPr>
        <p:spPr>
          <a:xfrm>
            <a:off x="357158" y="714356"/>
            <a:ext cx="8143932" cy="487375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Железо ржа съедает, а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завист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ливый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 зависти погибает.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Не ищи правды в других,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коли её в тебе нет.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Вору потакать – что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самому воровать.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Г) На свете всё найдёшь,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кроме отца и матери.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Д) Насилие – яд для души.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3000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3000" dirty="0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42976" y="5286388"/>
            <a:ext cx="2500312" cy="7858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FFFF"/>
                </a:solidFill>
              </a:rPr>
              <a:t>1)Не завидуй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44" y="6143625"/>
            <a:ext cx="2428875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FFFF"/>
                </a:solidFill>
              </a:rPr>
              <a:t>2) Не укради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72264" y="5143512"/>
            <a:ext cx="2428875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FFFF"/>
                </a:solidFill>
              </a:rPr>
              <a:t>3)Не убивай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7950" y="6000768"/>
            <a:ext cx="2428875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FFFF"/>
                </a:solidFill>
              </a:rPr>
              <a:t>4) Не лги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86182" y="5643578"/>
            <a:ext cx="2428875" cy="1000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dirty="0">
                <a:solidFill>
                  <a:srgbClr val="FFFFFF"/>
                </a:solidFill>
                <a:cs typeface="Arial" charset="0"/>
              </a:rPr>
              <a:t>5)Почитай отца твоего и матерь твою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7 -0.01435 C 0.14132 0.00532 0.19097 -0.01829 0.23768 -0.00949 C 0.26511 -0.01088 0.29097 -0.01458 0.31719 -0.02407 C 0.32743 -0.02778 0.33663 -0.03519 0.3467 -0.03866 C 0.3559 -0.04514 0.36615 -0.05185 0.37604 -0.05509 C 0.39254 -0.06782 0.37292 -0.0537 0.38854 -0.06157 C 0.39497 -0.06482 0.40347 -0.07153 0.4092 -0.07616 C 0.41459 -0.08056 0.41927 -0.08657 0.42518 -0.08912 C 0.42639 -0.0912 0.42743 -0.09398 0.429 -0.0956 C 0.43004 -0.09676 0.4316 -0.09607 0.43264 -0.09722 C 0.43386 -0.09838 0.4342 -0.1007 0.43507 -0.10208 C 0.44011 -0.10995 0.44584 -0.11713 0.45104 -0.125 C 0.45816 -0.13565 0.45139 -0.12708 0.45834 -0.13958 C 0.46129 -0.14468 0.46493 -0.14931 0.46806 -0.15417 C 0.4724 -0.16088 0.47431 -0.16898 0.47917 -0.17546 C 0.48195 -0.18935 0.48715 -0.20463 0.4915 -0.21759 C 0.49254 -0.22037 0.4941 -0.22292 0.49514 -0.2257 C 0.49688 -0.22986 0.5 -0.23866 0.5 -0.23843 C 0.50104 -0.2463 0.50313 -0.25278 0.50486 -0.25995 C 0.50712 -0.28125 0.51146 -0.30208 0.51354 -0.32361 C 0.51511 -0.33982 0.51615 -0.35787 0.52327 -0.37199 C 0.52361 -0.37431 0.52379 -0.37662 0.52448 -0.3787 C 0.52587 -0.38218 0.52952 -0.38843 0.52952 -0.3882 C 0.53143 -0.39884 0.53629 -0.40833 0.54045 -0.41759 C 0.54184 -0.42523 0.54323 -0.43218 0.5467 -0.43866 C 0.54948 -0.45394 0.54549 -0.43588 0.55278 -0.45347 C 0.55365 -0.45532 0.55313 -0.4581 0.554 -0.45995 C 0.55521 -0.46296 0.55747 -0.46505 0.55886 -0.46806 C 0.56163 -0.47431 0.56302 -0.48125 0.56615 -0.4875 C 0.57049 -0.5169 0.57552 -0.54676 0.58229 -0.57546 C 0.58611 -0.59167 0.60052 -0.60602 0.60417 -0.62083 C 0.60851 -0.63773 0.6066 -0.62708 0.6066 -0.65347 " pathEditMode="relative" rAng="0" ptsTypes="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" y="-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6.66667E-6 C 0.00122 -0.00046 0.00279 -0.00046 0.00365 -0.00161 C 0.00574 -0.00439 0.00852 -0.01157 0.00852 -0.01157 C 0.0099 -0.02268 0.01129 -0.02985 0.01598 -0.03911 C 0.01911 -0.05347 0.02414 -0.06597 0.02813 -0.07985 C 0.03213 -0.09328 0.03543 -0.1074 0.04029 -0.12036 C 0.04549 -0.13402 0.05122 -0.14814 0.05487 -0.16272 C 0.05782 -0.1949 0.06129 -0.22708 0.0672 -0.25856 C 0.06841 -0.27384 0.0698 -0.29675 0.07327 -0.31064 C 0.07431 -0.32106 0.07501 -0.33147 0.07692 -0.34166 C 0.07657 -0.36342 0.0764 -0.38495 0.0757 -0.40671 C 0.07536 -0.41666 0.07258 -0.428 0.07084 -0.43749 C 0.06841 -0.45092 0.06806 -0.46481 0.06598 -0.47823 C 0.06372 -0.49282 0.06459 -0.48333 0.06112 -0.49282 C 0.05834 -0.50022 0.05678 -0.50925 0.05487 -0.51712 C 0.05244 -0.52685 0.05227 -0.5368 0.05001 -0.54652 C 0.04931 -0.54976 0.04845 -0.553 0.04758 -0.55624 C 0.04723 -0.55786 0.04758 -0.56064 0.04636 -0.5611 C 0.04185 -0.56319 0.04393 -0.56203 0.04029 -0.56435 " pathEditMode="relative" ptsTypes="ffffffffffffffffff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-2.22222E-6 C 0.00642 -0.02593 0.02795 -0.04167 0.04513 -0.05347 C 0.0526 -0.05857 0.05902 -0.06644 0.06701 -0.06991 C 0.07343 -0.07639 0.08072 -0.08287 0.08784 -0.08773 C 0.10156 -0.09676 0.08871 -0.08357 0.10364 -0.09745 C 0.10815 -0.10162 0.11215 -0.10671 0.11701 -0.11042 C 0.12986 -0.11991 0.11614 -0.1037 0.13541 -0.12338 C 0.14079 -0.12894 0.14513 -0.13426 0.15121 -0.1382 C 0.15243 -0.13889 0.15364 -0.13912 0.15486 -0.13982 C 0.15729 -0.1412 0.15972 -0.14306 0.16215 -0.14468 C 0.16788 -0.14884 0.18437 -0.16111 0.18784 -0.16574 C 0.19253 -0.17199 0.19774 -0.17801 0.20364 -0.18195 C 0.20711 -0.18889 0.21319 -0.19792 0.21822 -0.20324 C 0.221 -0.20625 0.22447 -0.2081 0.2269 -0.21134 C 0.23315 -0.21968 0.2401 -0.22732 0.24635 -0.23565 C 0.24774 -0.2375 0.24843 -0.24028 0.24999 -0.24213 C 0.25902 -0.25278 0.25329 -0.24144 0.25972 -0.25185 C 0.26319 -0.25764 0.27656 -0.28056 0.28055 -0.28449 C 0.28645 -0.29028 0.29236 -0.29699 0.29756 -0.30394 C 0.30486 -0.31366 0.31163 -0.32408 0.31944 -0.33333 C 0.33038 -0.34653 0.32048 -0.3338 0.33177 -0.34468 C 0.34184 -0.3544 0.35225 -0.36528 0.36215 -0.37546 C 0.36961 -0.38333 0.36423 -0.38125 0.37309 -0.38843 C 0.37499 -0.39005 0.37743 -0.39028 0.37934 -0.3919 C 0.38315 -0.39514 0.38663 -0.39954 0.39027 -0.40324 C 0.39583 -0.40903 0.3993 -0.41412 0.40607 -0.41783 C 0.41371 -0.42801 0.42621 -0.44074 0.43663 -0.44537 C 0.44045 -0.45046 0.44357 -0.4544 0.44878 -0.45671 C 0.45381 -0.46158 0.45729 -0.4662 0.46336 -0.46829 C 0.47152 -0.47917 0.48159 -0.48357 0.49149 -0.49097 C 0.50121 -0.49815 0.51128 -0.50741 0.52187 -0.51204 C 0.5276 -0.50949 0.52864 -0.50324 0.5342 -0.5007 C 0.53871 -0.49167 0.53402 -0.49884 0.54027 -0.49421 C 0.54288 -0.49236 0.54756 -0.48773 0.54756 -0.48773 C 0.55086 -0.48125 0.55538 -0.47639 0.55972 -0.47153 C 0.56111 -0.47014 0.56232 -0.46852 0.56336 -0.46667 C 0.56423 -0.46528 0.56579 -0.46181 0.56579 -0.46181 " pathEditMode="relative" ptsTypes="ffffffffffffffffffffffffffffffffffff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C 0.00486 -0.0044 0.01094 -0.00833 0.0158 -0.01296 C 0.02379 -0.0206 0.03073 -0.03125 0.03889 -0.03889 C 0.04045 -0.04028 0.04236 -0.04074 0.04392 -0.04213 C 0.05226 -0.04908 0.04549 -0.04537 0.05365 -0.0537 C 0.05833 -0.05857 0.06372 -0.06134 0.06823 -0.06667 C 0.07535 -0.075 0.08333 -0.0838 0.09132 -0.09097 C 0.09792 -0.10347 0.08889 -0.0882 0.09879 -0.09908 C 0.10347 -0.1044 0.10573 -0.1125 0.11094 -0.11713 C 0.11701 -0.12917 0.12691 -0.13681 0.13403 -0.14792 C 0.13698 -0.15255 0.13976 -0.15764 0.14254 -0.1625 C 0.14427 -0.16551 0.14757 -0.17222 0.14757 -0.17222 C 0.15052 -0.18472 0.16337 -0.19954 0.16945 -0.21134 C 0.17344 -0.21898 0.175 -0.22431 0.18038 -0.22917 C 0.18576 -0.23982 0.19809 -0.25 0.20608 -0.25695 C 0.21163 -0.26181 0.21528 -0.27176 0.21823 -0.27963 " pathEditMode="relative" ptsTypes="fffffffffffffff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http://ib1.keep4u.ru/b/070821/8101f7d222d49f92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80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6757" y="1357298"/>
            <a:ext cx="9077243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Почему заповеди стали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основой для создания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многих законов в различных странах мира?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0"/>
            <a:ext cx="7772400" cy="1143000"/>
          </a:xfrm>
        </p:spPr>
        <p:txBody>
          <a:bodyPr lIns="91440" tIns="45720" rIns="91440" bIns="45720" anchor="ctr"/>
          <a:lstStyle/>
          <a:p>
            <a:pPr algn="ctr" eaLnBrk="1" hangingPunct="1"/>
            <a:r>
              <a:rPr lang="ru-RU" smtClean="0"/>
              <a:t>Итог занятия</a:t>
            </a:r>
          </a:p>
        </p:txBody>
      </p:sp>
      <p:sp>
        <p:nvSpPr>
          <p:cNvPr id="25602" name="Содержимое 2"/>
          <p:cNvSpPr>
            <a:spLocks noGrp="1"/>
          </p:cNvSpPr>
          <p:nvPr>
            <p:ph idx="4294967295"/>
          </p:nvPr>
        </p:nvSpPr>
        <p:spPr>
          <a:xfrm>
            <a:off x="4822825" y="981075"/>
            <a:ext cx="4321175" cy="5256213"/>
          </a:xfrm>
        </p:spPr>
        <p:txBody>
          <a:bodyPr lIns="91440" tIns="45720" rIns="91440" bIns="45720"/>
          <a:lstStyle/>
          <a:p>
            <a:r>
              <a:rPr lang="ru-RU" b="0" smtClean="0"/>
              <a:t>Какие правила мы можем вынести для себя, чтобы стать моральным человеком?</a:t>
            </a:r>
            <a:endParaRPr lang="ru-RU" smtClean="0"/>
          </a:p>
          <a:p>
            <a:endParaRPr lang="ru-RU" smtClean="0"/>
          </a:p>
          <a:p>
            <a:r>
              <a:rPr lang="ru-RU" b="0" smtClean="0"/>
              <a:t>Зачем вам нужны знания моральных норм?</a:t>
            </a:r>
          </a:p>
        </p:txBody>
      </p:sp>
      <p:pic>
        <p:nvPicPr>
          <p:cNvPr id="25603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4032250" cy="54006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>
            <a:off x="8143900" y="6357958"/>
            <a:ext cx="64294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9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www.proza.ru/pics/2012/01/03/485.jpg?45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428604"/>
            <a:ext cx="6153150" cy="478634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43108" y="5214950"/>
            <a:ext cx="5623719" cy="132343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человека всегда есть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право выбора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hape 103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Сегодня я узнал...</a:t>
            </a:r>
          </a:p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Было интересно...</a:t>
            </a:r>
          </a:p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Было трудно...</a:t>
            </a:r>
          </a:p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Я почувствовал, что...</a:t>
            </a:r>
          </a:p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0C343D"/>
                </a:solidFill>
                <a:latin typeface="Georgia" pitchFamily="18" charset="0"/>
                <a:sym typeface="Georgia" pitchFamily="18" charset="0"/>
              </a:rPr>
              <a:t>Урок дал мне для жизни...</a:t>
            </a:r>
          </a:p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0C343D"/>
                </a:solidFill>
                <a:latin typeface="Georgia" pitchFamily="18" charset="0"/>
                <a:sym typeface="Georgia" pitchFamily="18" charset="0"/>
              </a:rPr>
              <a:t>Я приобрёл …</a:t>
            </a:r>
          </a:p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0C343D"/>
                </a:solidFill>
                <a:latin typeface="Georgia" pitchFamily="18" charset="0"/>
                <a:sym typeface="Georgia" pitchFamily="18" charset="0"/>
              </a:rPr>
              <a:t>Я научился …</a:t>
            </a:r>
          </a:p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0C343D"/>
                </a:solidFill>
                <a:latin typeface="Georgia" pitchFamily="18" charset="0"/>
                <a:sym typeface="Georgia" pitchFamily="18" charset="0"/>
              </a:rPr>
              <a:t>У меня получилось...</a:t>
            </a:r>
          </a:p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0C343D"/>
                </a:solidFill>
                <a:latin typeface="Georgia" pitchFamily="18" charset="0"/>
                <a:sym typeface="Georgia" pitchFamily="18" charset="0"/>
              </a:rPr>
              <a:t>Я смог...</a:t>
            </a:r>
          </a:p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85200C"/>
                </a:solidFill>
                <a:latin typeface="Georgia" pitchFamily="18" charset="0"/>
                <a:sym typeface="Georgia" pitchFamily="18" charset="0"/>
              </a:rPr>
              <a:t>Я попробую...</a:t>
            </a:r>
          </a:p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85200C"/>
                </a:solidFill>
                <a:latin typeface="Georgia" pitchFamily="18" charset="0"/>
                <a:sym typeface="Georgia" pitchFamily="18" charset="0"/>
              </a:rPr>
              <a:t>Меня удивило …</a:t>
            </a:r>
          </a:p>
          <a:p>
            <a:pPr marL="457200" indent="-419100" algn="just">
              <a:lnSpc>
                <a:spcPct val="115000"/>
              </a:lnSpc>
              <a:spcBef>
                <a:spcPts val="600"/>
              </a:spcBef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85200C"/>
                </a:solidFill>
                <a:latin typeface="Georgia" pitchFamily="18" charset="0"/>
                <a:sym typeface="Georgia" pitchFamily="18" charset="0"/>
              </a:rPr>
              <a:t>Я понял, что …</a:t>
            </a:r>
          </a:p>
          <a:p>
            <a:pPr marL="457200" indent="-419100">
              <a:lnSpc>
                <a:spcPct val="115000"/>
              </a:lnSpc>
              <a:buClr>
                <a:srgbClr val="073763"/>
              </a:buClr>
              <a:buSzPct val="167000"/>
              <a:buFont typeface="Arial" charset="0"/>
              <a:buChar char="•"/>
            </a:pPr>
            <a:r>
              <a:rPr lang="ru-RU" sz="2400" b="1" i="1">
                <a:solidFill>
                  <a:srgbClr val="85200C"/>
                </a:solidFill>
                <a:latin typeface="Georgia" pitchFamily="18" charset="0"/>
                <a:sym typeface="Georgia" pitchFamily="18" charset="0"/>
              </a:rPr>
              <a:t>Мне захотелось ...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765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7740650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сведения 6">
            <a:hlinkClick r:id="" action="ppaction://hlinkshowjump?jump=endshow" highlightClick="1"/>
          </p:cNvPr>
          <p:cNvSpPr/>
          <p:nvPr/>
        </p:nvSpPr>
        <p:spPr>
          <a:xfrm>
            <a:off x="8286776" y="5786454"/>
            <a:ext cx="357190" cy="428628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hape 74"/>
          <p:cNvSpPr txBox="1">
            <a:spLocks noGrp="1"/>
          </p:cNvSpPr>
          <p:nvPr>
            <p:ph type="title"/>
          </p:nvPr>
        </p:nvSpPr>
        <p:spPr>
          <a:xfrm>
            <a:off x="538163" y="349250"/>
            <a:ext cx="8229600" cy="561975"/>
          </a:xfrm>
        </p:spPr>
        <p:txBody>
          <a:bodyPr/>
          <a:lstStyle/>
          <a:p>
            <a:pPr indent="228600" algn="ctr" eaLnBrk="1" hangingPunct="1">
              <a:spcBef>
                <a:spcPct val="0"/>
              </a:spcBef>
              <a:buClr>
                <a:srgbClr val="000000"/>
              </a:buClr>
              <a:buSzTx/>
              <a:buFontTx/>
              <a:buNone/>
            </a:pPr>
            <a:r>
              <a:rPr lang="ru-RU" sz="3000" dirty="0" smtClean="0">
                <a:solidFill>
                  <a:srgbClr val="073763"/>
                </a:solidFill>
                <a:latin typeface="Georgia" pitchFamily="18" charset="0"/>
                <a:cs typeface="Arial" charset="0"/>
                <a:sym typeface="Georgia" pitchFamily="18" charset="0"/>
              </a:rPr>
              <a:t>Признаки нравственного поступка</a:t>
            </a:r>
          </a:p>
        </p:txBody>
      </p:sp>
      <p:sp>
        <p:nvSpPr>
          <p:cNvPr id="25602" name="Shape 75"/>
          <p:cNvSpPr>
            <a:spLocks noChangeArrowheads="1"/>
          </p:cNvSpPr>
          <p:nvPr/>
        </p:nvSpPr>
        <p:spPr bwMode="auto">
          <a:xfrm>
            <a:off x="1793875" y="1517650"/>
            <a:ext cx="5556250" cy="769938"/>
          </a:xfrm>
          <a:prstGeom prst="rect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76" name="Shape 76"/>
          <p:cNvSpPr>
            <a:spLocks noChangeArrowheads="1"/>
          </p:cNvSpPr>
          <p:nvPr/>
        </p:nvSpPr>
        <p:spPr bwMode="auto">
          <a:xfrm>
            <a:off x="2560638" y="1611313"/>
            <a:ext cx="4022725" cy="582612"/>
          </a:xfrm>
          <a:prstGeom prst="rect">
            <a:avLst/>
          </a:prstGeom>
          <a:solidFill>
            <a:srgbClr val="F3F3F3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pPr algn="ctr"/>
            <a:r>
              <a:rPr lang="ru-RU" sz="3600" b="1" i="1" dirty="0">
                <a:solidFill>
                  <a:srgbClr val="20124D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Мотив поступка</a:t>
            </a:r>
          </a:p>
        </p:txBody>
      </p:sp>
      <p:sp>
        <p:nvSpPr>
          <p:cNvPr id="25604" name="Shape 77"/>
          <p:cNvSpPr>
            <a:spLocks noChangeArrowheads="1"/>
          </p:cNvSpPr>
          <p:nvPr/>
        </p:nvSpPr>
        <p:spPr bwMode="auto">
          <a:xfrm>
            <a:off x="1433513" y="2489200"/>
            <a:ext cx="6581775" cy="769938"/>
          </a:xfrm>
          <a:prstGeom prst="rect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25605" name="Shape 78"/>
          <p:cNvSpPr>
            <a:spLocks noChangeArrowheads="1"/>
          </p:cNvSpPr>
          <p:nvPr/>
        </p:nvSpPr>
        <p:spPr bwMode="auto">
          <a:xfrm>
            <a:off x="388938" y="3522663"/>
            <a:ext cx="8366125" cy="882650"/>
          </a:xfrm>
          <a:prstGeom prst="rect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25606" name="Shape 79"/>
          <p:cNvSpPr>
            <a:spLocks noChangeArrowheads="1"/>
          </p:cNvSpPr>
          <p:nvPr/>
        </p:nvSpPr>
        <p:spPr bwMode="auto">
          <a:xfrm>
            <a:off x="1873250" y="4670425"/>
            <a:ext cx="5557838" cy="768350"/>
          </a:xfrm>
          <a:prstGeom prst="rect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25607" name="Shape 80"/>
          <p:cNvSpPr>
            <a:spLocks noChangeArrowheads="1"/>
          </p:cNvSpPr>
          <p:nvPr/>
        </p:nvSpPr>
        <p:spPr bwMode="auto">
          <a:xfrm>
            <a:off x="1096963" y="5641975"/>
            <a:ext cx="6950075" cy="769938"/>
          </a:xfrm>
          <a:prstGeom prst="rect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81" name="Shape 81"/>
          <p:cNvSpPr>
            <a:spLocks noChangeArrowheads="1"/>
          </p:cNvSpPr>
          <p:nvPr/>
        </p:nvSpPr>
        <p:spPr bwMode="auto">
          <a:xfrm>
            <a:off x="1749425" y="5735638"/>
            <a:ext cx="5805488" cy="561975"/>
          </a:xfrm>
          <a:prstGeom prst="rect">
            <a:avLst/>
          </a:prstGeom>
          <a:solidFill>
            <a:srgbClr val="EFEFEF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pPr algn="ctr"/>
            <a:r>
              <a:rPr lang="ru-RU" sz="3600" b="1" i="1">
                <a:solidFill>
                  <a:srgbClr val="20124D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Результаты поступка</a:t>
            </a:r>
          </a:p>
        </p:txBody>
      </p:sp>
      <p:sp>
        <p:nvSpPr>
          <p:cNvPr id="82" name="Shape 82"/>
          <p:cNvSpPr>
            <a:spLocks noChangeArrowheads="1"/>
          </p:cNvSpPr>
          <p:nvPr/>
        </p:nvSpPr>
        <p:spPr bwMode="auto">
          <a:xfrm>
            <a:off x="2381250" y="4773613"/>
            <a:ext cx="4541838" cy="561975"/>
          </a:xfrm>
          <a:prstGeom prst="rect">
            <a:avLst/>
          </a:prstGeom>
          <a:solidFill>
            <a:srgbClr val="EFEFEF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pPr algn="ctr"/>
            <a:r>
              <a:rPr lang="ru-RU" sz="3600" b="1" i="1">
                <a:solidFill>
                  <a:srgbClr val="20124D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Действие</a:t>
            </a:r>
          </a:p>
        </p:txBody>
      </p:sp>
      <p:sp>
        <p:nvSpPr>
          <p:cNvPr id="83" name="Shape 83"/>
          <p:cNvSpPr>
            <a:spLocks noChangeArrowheads="1"/>
          </p:cNvSpPr>
          <p:nvPr/>
        </p:nvSpPr>
        <p:spPr bwMode="auto">
          <a:xfrm>
            <a:off x="915988" y="3630613"/>
            <a:ext cx="7472362" cy="668337"/>
          </a:xfrm>
          <a:prstGeom prst="rect">
            <a:avLst/>
          </a:prstGeom>
          <a:solidFill>
            <a:srgbClr val="EFEFEF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pPr algn="ctr"/>
            <a:r>
              <a:rPr lang="ru-RU" sz="3600" b="1" i="1">
                <a:solidFill>
                  <a:srgbClr val="20124D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Средства для достижения цели</a:t>
            </a:r>
          </a:p>
        </p:txBody>
      </p:sp>
      <p:sp>
        <p:nvSpPr>
          <p:cNvPr id="84" name="Shape 84"/>
          <p:cNvSpPr>
            <a:spLocks noChangeArrowheads="1"/>
          </p:cNvSpPr>
          <p:nvPr/>
        </p:nvSpPr>
        <p:spPr bwMode="auto">
          <a:xfrm>
            <a:off x="1946275" y="2593975"/>
            <a:ext cx="5556250" cy="561975"/>
          </a:xfrm>
          <a:prstGeom prst="rect">
            <a:avLst/>
          </a:prstGeom>
          <a:solidFill>
            <a:srgbClr val="EFEFEF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pPr algn="ctr"/>
            <a:r>
              <a:rPr lang="ru-RU" sz="3600" b="1" i="1">
                <a:solidFill>
                  <a:srgbClr val="20124D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Цель поступка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hape 89"/>
          <p:cNvSpPr txBox="1">
            <a:spLocks noChangeArrowheads="1"/>
          </p:cNvSpPr>
          <p:nvPr/>
        </p:nvSpPr>
        <p:spPr bwMode="auto">
          <a:xfrm>
            <a:off x="368300" y="166688"/>
            <a:ext cx="8389938" cy="854075"/>
          </a:xfrm>
          <a:prstGeom prst="rect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91425" tIns="91425" rIns="91425" bIns="91425"/>
          <a:lstStyle/>
          <a:p>
            <a:pPr algn="ctr">
              <a:lnSpc>
                <a:spcPct val="115000"/>
              </a:lnSpc>
            </a:pPr>
            <a:r>
              <a:rPr lang="ru-RU" sz="2400" b="1">
                <a:solidFill>
                  <a:srgbClr val="073763"/>
                </a:solidFill>
              </a:rPr>
              <a:t>Прогнозирование последствий своего поступка</a:t>
            </a:r>
          </a:p>
        </p:txBody>
      </p:sp>
      <p:sp>
        <p:nvSpPr>
          <p:cNvPr id="27650" name="Shape 90"/>
          <p:cNvSpPr>
            <a:spLocks noChangeArrowheads="1"/>
          </p:cNvSpPr>
          <p:nvPr/>
        </p:nvSpPr>
        <p:spPr bwMode="auto">
          <a:xfrm>
            <a:off x="2216150" y="1068388"/>
            <a:ext cx="603250" cy="800100"/>
          </a:xfrm>
          <a:prstGeom prst="smileyFace">
            <a:avLst>
              <a:gd name="adj" fmla="val 4653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27651" name="Shape 91"/>
          <p:cNvSpPr txBox="1">
            <a:spLocks noChangeArrowheads="1"/>
          </p:cNvSpPr>
          <p:nvPr/>
        </p:nvSpPr>
        <p:spPr bwMode="auto">
          <a:xfrm>
            <a:off x="368300" y="3094038"/>
            <a:ext cx="3986213" cy="2009775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1425" tIns="91425" rIns="91425" bIns="91425"/>
          <a:lstStyle/>
          <a:p>
            <a:pPr algn="ctr"/>
            <a:r>
              <a:rPr lang="ru-RU" sz="1800" b="1">
                <a:solidFill>
                  <a:srgbClr val="85200C"/>
                </a:solidFill>
              </a:rPr>
              <a:t>2. ПОДУМАЙ:</a:t>
            </a:r>
          </a:p>
          <a:p>
            <a:r>
              <a:rPr lang="ru-RU" sz="1800" b="1">
                <a:solidFill>
                  <a:srgbClr val="073763"/>
                </a:solidFill>
              </a:rPr>
              <a:t>1) Что будет? </a:t>
            </a:r>
          </a:p>
          <a:p>
            <a:r>
              <a:rPr lang="ru-RU" sz="1800" b="1">
                <a:solidFill>
                  <a:srgbClr val="073763"/>
                </a:solidFill>
              </a:rPr>
              <a:t>2) Что ты почувствуешь?</a:t>
            </a:r>
          </a:p>
          <a:p>
            <a:r>
              <a:rPr lang="ru-RU" sz="1800" b="1">
                <a:solidFill>
                  <a:srgbClr val="073763"/>
                </a:solidFill>
              </a:rPr>
              <a:t>3) Что почувствует другой человек?</a:t>
            </a:r>
          </a:p>
          <a:p>
            <a:r>
              <a:rPr lang="ru-RU" sz="1800" b="1">
                <a:solidFill>
                  <a:srgbClr val="073763"/>
                </a:solidFill>
              </a:rPr>
              <a:t>4) Хочешь ли ты оказаться </a:t>
            </a:r>
          </a:p>
          <a:p>
            <a:r>
              <a:rPr lang="ru-RU" sz="1800" b="1">
                <a:solidFill>
                  <a:srgbClr val="073763"/>
                </a:solidFill>
              </a:rPr>
              <a:t>на его месте?</a:t>
            </a:r>
          </a:p>
          <a:p>
            <a:r>
              <a:rPr lang="ru-RU" b="1"/>
              <a:t> </a:t>
            </a:r>
          </a:p>
          <a:p>
            <a:endParaRPr lang="ru-RU"/>
          </a:p>
        </p:txBody>
      </p:sp>
      <p:sp>
        <p:nvSpPr>
          <p:cNvPr id="27652" name="Shape 92"/>
          <p:cNvSpPr txBox="1">
            <a:spLocks noChangeArrowheads="1"/>
          </p:cNvSpPr>
          <p:nvPr/>
        </p:nvSpPr>
        <p:spPr bwMode="auto">
          <a:xfrm>
            <a:off x="4249738" y="1333500"/>
            <a:ext cx="450850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endParaRPr lang="ru-RU"/>
          </a:p>
        </p:txBody>
      </p:sp>
      <p:sp>
        <p:nvSpPr>
          <p:cNvPr id="27653" name="Shape 93"/>
          <p:cNvSpPr>
            <a:spLocks noChangeArrowheads="1"/>
          </p:cNvSpPr>
          <p:nvPr/>
        </p:nvSpPr>
        <p:spPr bwMode="auto">
          <a:xfrm rot="-2159">
            <a:off x="2917825" y="1296988"/>
            <a:ext cx="1431925" cy="619125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pPr algn="ctr"/>
            <a:r>
              <a:rPr lang="ru-RU" sz="1800" b="1" dirty="0">
                <a:solidFill>
                  <a:srgbClr val="85200C"/>
                </a:solidFill>
              </a:rPr>
              <a:t>ПОМНИ!</a:t>
            </a:r>
          </a:p>
        </p:txBody>
      </p:sp>
      <p:sp>
        <p:nvSpPr>
          <p:cNvPr id="27654" name="Shape 94"/>
          <p:cNvSpPr txBox="1">
            <a:spLocks noChangeArrowheads="1"/>
          </p:cNvSpPr>
          <p:nvPr/>
        </p:nvSpPr>
        <p:spPr bwMode="auto">
          <a:xfrm>
            <a:off x="4540250" y="1273175"/>
            <a:ext cx="4216400" cy="3830638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1425" tIns="91425" rIns="91425" bIns="91425"/>
          <a:lstStyle/>
          <a:p>
            <a:pPr algn="ctr"/>
            <a:r>
              <a:rPr lang="ru-RU" sz="18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Золотое правило нравственности</a:t>
            </a:r>
          </a:p>
          <a:p>
            <a:endParaRPr lang="ru-RU"/>
          </a:p>
          <a:p>
            <a:pPr algn="ctr"/>
            <a:r>
              <a:rPr lang="ru-RU" sz="18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Поступай по отношению </a:t>
            </a:r>
          </a:p>
          <a:p>
            <a:pPr algn="ctr"/>
            <a:r>
              <a:rPr lang="ru-RU" sz="18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к другим так, как хочешь</a:t>
            </a:r>
            <a:r>
              <a:rPr lang="ru-RU" sz="1800" b="1" i="1">
                <a:solidFill>
                  <a:srgbClr val="073763"/>
                </a:solidFill>
                <a:sym typeface="Georgia" pitchFamily="18" charset="0"/>
              </a:rPr>
              <a:t>,</a:t>
            </a:r>
            <a:r>
              <a:rPr lang="ru-RU" sz="18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 чтобы поступали </a:t>
            </a:r>
          </a:p>
          <a:p>
            <a:pPr algn="ctr"/>
            <a:r>
              <a:rPr lang="ru-RU" sz="18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по отношению к тебе.</a:t>
            </a:r>
          </a:p>
          <a:p>
            <a:endParaRPr lang="ru-RU"/>
          </a:p>
          <a:p>
            <a:pPr algn="ctr"/>
            <a:r>
              <a:rPr lang="ru-RU" sz="18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Не поступай по отношению </a:t>
            </a:r>
          </a:p>
          <a:p>
            <a:pPr algn="ctr"/>
            <a:r>
              <a:rPr lang="ru-RU" sz="18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к другим так, как не хочешь, чтобы поступали </a:t>
            </a:r>
          </a:p>
          <a:p>
            <a:pPr algn="ctr"/>
            <a:r>
              <a:rPr lang="ru-RU" sz="18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по отношению к тебе. </a:t>
            </a:r>
          </a:p>
          <a:p>
            <a:endParaRPr lang="ru-RU"/>
          </a:p>
          <a:p>
            <a:endParaRPr lang="ru-RU"/>
          </a:p>
        </p:txBody>
      </p:sp>
      <p:sp>
        <p:nvSpPr>
          <p:cNvPr id="95" name="Shape 95"/>
          <p:cNvSpPr/>
          <p:nvPr/>
        </p:nvSpPr>
        <p:spPr>
          <a:xfrm>
            <a:off x="2917825" y="1974850"/>
            <a:ext cx="1544638" cy="1060450"/>
          </a:xfrm>
          <a:prstGeom prst="bentArrow">
            <a:avLst>
              <a:gd name="adj1" fmla="val 25000"/>
              <a:gd name="adj2" fmla="val 25087"/>
              <a:gd name="adj3" fmla="val 25000"/>
              <a:gd name="adj4" fmla="val 43750"/>
            </a:avLst>
          </a:prstGeom>
          <a:noFill/>
          <a:ln w="1905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56" name="Shape 96"/>
          <p:cNvSpPr>
            <a:spLocks noChangeArrowheads="1"/>
          </p:cNvSpPr>
          <p:nvPr/>
        </p:nvSpPr>
        <p:spPr bwMode="auto">
          <a:xfrm>
            <a:off x="368300" y="5129213"/>
            <a:ext cx="8389938" cy="1482725"/>
          </a:xfrm>
          <a:prstGeom prst="upArrowCallout">
            <a:avLst>
              <a:gd name="adj1" fmla="val 25044"/>
              <a:gd name="adj2" fmla="val 25018"/>
              <a:gd name="adj3" fmla="val 25000"/>
              <a:gd name="adj4" fmla="val 64977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pPr algn="ctr"/>
            <a:r>
              <a:rPr lang="ru-RU" sz="1800" b="1">
                <a:solidFill>
                  <a:srgbClr val="85200C"/>
                </a:solidFill>
              </a:rPr>
              <a:t>3.</a:t>
            </a:r>
            <a:r>
              <a:rPr lang="ru-RU" sz="2400" b="1"/>
              <a:t> </a:t>
            </a:r>
            <a:r>
              <a:rPr lang="ru-RU" sz="1800" b="1">
                <a:solidFill>
                  <a:srgbClr val="85200C"/>
                </a:solidFill>
              </a:rPr>
              <a:t>ПРИМИ РЕШЕНИЕ</a:t>
            </a:r>
            <a:r>
              <a:rPr lang="ru-RU" sz="2400" b="1">
                <a:solidFill>
                  <a:srgbClr val="85200C"/>
                </a:solidFill>
              </a:rPr>
              <a:t>: </a:t>
            </a:r>
            <a:r>
              <a:rPr lang="ru-RU" sz="1800" b="1">
                <a:solidFill>
                  <a:srgbClr val="073763"/>
                </a:solidFill>
              </a:rPr>
              <a:t>совершать или не совершать этот поступок.</a:t>
            </a:r>
          </a:p>
        </p:txBody>
      </p:sp>
      <p:sp>
        <p:nvSpPr>
          <p:cNvPr id="27657" name="Shape 97"/>
          <p:cNvSpPr>
            <a:spLocks noChangeArrowheads="1"/>
          </p:cNvSpPr>
          <p:nvPr/>
        </p:nvSpPr>
        <p:spPr bwMode="auto">
          <a:xfrm>
            <a:off x="368300" y="903288"/>
            <a:ext cx="1825625" cy="1655762"/>
          </a:xfrm>
          <a:prstGeom prst="rightArrowCallout">
            <a:avLst>
              <a:gd name="adj1" fmla="val 24593"/>
              <a:gd name="adj2" fmla="val 14954"/>
              <a:gd name="adj3" fmla="val 25012"/>
              <a:gd name="adj4" fmla="val 64977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r>
              <a:rPr lang="ru-RU" sz="1800" b="1" dirty="0">
                <a:solidFill>
                  <a:srgbClr val="073763"/>
                </a:solidFill>
              </a:rPr>
              <a:t>1. Ты задумал что-то сделать.</a:t>
            </a:r>
          </a:p>
        </p:txBody>
      </p:sp>
      <p:sp>
        <p:nvSpPr>
          <p:cNvPr id="27658" name="Shape 98"/>
          <p:cNvSpPr>
            <a:spLocks noChangeArrowheads="1"/>
          </p:cNvSpPr>
          <p:nvPr/>
        </p:nvSpPr>
        <p:spPr bwMode="auto">
          <a:xfrm>
            <a:off x="2306638" y="1916113"/>
            <a:ext cx="420687" cy="1154112"/>
          </a:xfrm>
          <a:prstGeom prst="downArrow">
            <a:avLst>
              <a:gd name="adj1" fmla="val 50000"/>
              <a:gd name="adj2" fmla="val 49902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Кодекс морали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370013" y="1676400"/>
            <a:ext cx="73787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dirty="0" smtClean="0"/>
              <a:t>Делай добро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Люби и прощай людей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Бойся обидеть человека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Лучше отдай свое, чем возьми чужое</a:t>
            </a:r>
            <a:endParaRPr lang="ru-RU" i="1" dirty="0" smtClean="0"/>
          </a:p>
          <a:p>
            <a:pPr>
              <a:lnSpc>
                <a:spcPct val="90000"/>
              </a:lnSpc>
            </a:pPr>
            <a:r>
              <a:rPr lang="ru-RU" i="1" dirty="0" smtClean="0"/>
              <a:t>Относись к людям так, как хотел бы, чтобы относились к тебе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hape 44"/>
          <p:cNvSpPr>
            <a:spLocks noChangeArrowheads="1"/>
          </p:cNvSpPr>
          <p:nvPr/>
        </p:nvSpPr>
        <p:spPr bwMode="auto">
          <a:xfrm>
            <a:off x="323850" y="309563"/>
            <a:ext cx="2278063" cy="3119437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19050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0" name="Shape 45"/>
          <p:cNvSpPr txBox="1">
            <a:spLocks noChangeArrowheads="1"/>
          </p:cNvSpPr>
          <p:nvPr/>
        </p:nvSpPr>
        <p:spPr bwMode="auto">
          <a:xfrm>
            <a:off x="2986088" y="319088"/>
            <a:ext cx="5715000" cy="3119437"/>
          </a:xfrm>
          <a:prstGeom prst="rect">
            <a:avLst/>
          </a:prstGeom>
          <a:noFill/>
          <a:ln w="38100">
            <a:solidFill>
              <a:srgbClr val="073763"/>
            </a:solidFill>
            <a:prstDash val="dot"/>
            <a:round/>
            <a:headEnd/>
            <a:tailEnd/>
          </a:ln>
        </p:spPr>
        <p:txBody>
          <a:bodyPr lIns="91425" tIns="91425" rIns="91425" bIns="91425" anchor="ctr"/>
          <a:lstStyle/>
          <a:p>
            <a:pPr algn="ctr"/>
            <a:r>
              <a:rPr lang="ru-RU" sz="2800" b="1" i="1" dirty="0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Не делай другим того, </a:t>
            </a:r>
            <a:endParaRPr lang="ru-RU" sz="2800" b="1" i="1" dirty="0">
              <a:solidFill>
                <a:srgbClr val="073763"/>
              </a:solidFill>
              <a:sym typeface="Georgia" pitchFamily="18" charset="0"/>
            </a:endParaRPr>
          </a:p>
          <a:p>
            <a:pPr algn="ctr"/>
            <a:r>
              <a:rPr lang="ru-RU" sz="2800" b="1" i="1" dirty="0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что сам считаешь злом.</a:t>
            </a:r>
            <a:endParaRPr lang="ru-RU" sz="2800" b="1" i="1" dirty="0">
              <a:solidFill>
                <a:srgbClr val="073763"/>
              </a:solidFill>
              <a:sym typeface="Georgia" pitchFamily="18" charset="0"/>
            </a:endParaRPr>
          </a:p>
          <a:p>
            <a:pPr algn="ctr"/>
            <a:endParaRPr lang="ru-RU" sz="2800" b="1" i="1" dirty="0">
              <a:solidFill>
                <a:srgbClr val="073763"/>
              </a:solidFill>
              <a:sym typeface="Georgia" pitchFamily="18" charset="0"/>
            </a:endParaRPr>
          </a:p>
          <a:p>
            <a:pPr algn="r"/>
            <a:r>
              <a:rPr lang="ru-RU" sz="2400" b="1" i="1" dirty="0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Будда</a:t>
            </a:r>
          </a:p>
        </p:txBody>
      </p:sp>
      <p:sp>
        <p:nvSpPr>
          <p:cNvPr id="17411" name="Shape 47"/>
          <p:cNvSpPr txBox="1">
            <a:spLocks noChangeArrowheads="1"/>
          </p:cNvSpPr>
          <p:nvPr/>
        </p:nvSpPr>
        <p:spPr bwMode="auto">
          <a:xfrm>
            <a:off x="2882900" y="3732213"/>
            <a:ext cx="5818188" cy="2673350"/>
          </a:xfrm>
          <a:prstGeom prst="rect">
            <a:avLst/>
          </a:prstGeom>
          <a:noFill/>
          <a:ln w="38100">
            <a:solidFill>
              <a:srgbClr val="073763"/>
            </a:solidFill>
            <a:prstDash val="dot"/>
            <a:round/>
            <a:headEnd/>
            <a:tailEnd/>
          </a:ln>
        </p:spPr>
        <p:txBody>
          <a:bodyPr lIns="91425" tIns="91425" rIns="91425" bIns="91425" anchor="ctr"/>
          <a:lstStyle/>
          <a:p>
            <a:pPr algn="ctr"/>
            <a:r>
              <a:rPr lang="ru-RU" sz="28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Только добро </a:t>
            </a:r>
          </a:p>
          <a:p>
            <a:pPr algn="ctr"/>
            <a:r>
              <a:rPr lang="ru-RU" sz="28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ведёт  к счастью.</a:t>
            </a:r>
            <a:r>
              <a:rPr lang="ru-RU" sz="36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 </a:t>
            </a:r>
            <a:endParaRPr lang="ru-RU" sz="3600" b="1" i="1">
              <a:solidFill>
                <a:srgbClr val="073763"/>
              </a:solidFill>
              <a:sym typeface="Georgia" pitchFamily="18" charset="0"/>
            </a:endParaRPr>
          </a:p>
          <a:p>
            <a:pPr algn="ctr"/>
            <a:endParaRPr lang="ru-RU" sz="3600" b="1" i="1">
              <a:solidFill>
                <a:srgbClr val="073763"/>
              </a:solidFill>
              <a:sym typeface="Georgia" pitchFamily="18" charset="0"/>
            </a:endParaRPr>
          </a:p>
          <a:p>
            <a:pPr algn="r"/>
            <a:r>
              <a:rPr lang="ru-RU" sz="2400" b="1" i="1">
                <a:solidFill>
                  <a:srgbClr val="073763"/>
                </a:solidFill>
                <a:latin typeface="Georgia" pitchFamily="18" charset="0"/>
                <a:sym typeface="Georgia" pitchFamily="18" charset="0"/>
              </a:rPr>
              <a:t>Конфуций</a:t>
            </a:r>
          </a:p>
        </p:txBody>
      </p:sp>
      <p:pic>
        <p:nvPicPr>
          <p:cNvPr id="1741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644900"/>
            <a:ext cx="2255838" cy="2592388"/>
          </a:xfrm>
          <a:prstGeom prst="rect">
            <a:avLst/>
          </a:prstGeom>
          <a:noFill/>
          <a:ln w="19050">
            <a:solidFill>
              <a:srgbClr val="003366"/>
            </a:solidFill>
            <a:miter lim="800000"/>
            <a:headEnd/>
            <a:tailEnd/>
          </a:ln>
        </p:spPr>
      </p:pic>
      <p:sp>
        <p:nvSpPr>
          <p:cNvPr id="8" name="Выноска со стрелкой влево 7">
            <a:hlinkClick r:id="rId5" action="ppaction://hlinksldjump"/>
          </p:cNvPr>
          <p:cNvSpPr/>
          <p:nvPr/>
        </p:nvSpPr>
        <p:spPr>
          <a:xfrm>
            <a:off x="8572528" y="3214686"/>
            <a:ext cx="428628" cy="785818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42852"/>
            <a:ext cx="669739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28860" y="5643578"/>
            <a:ext cx="43429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 smtClean="0"/>
              <a:t>Подумай …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img.nnow.ru/data/myupload/0/854/854941/spirituschristi-livejournal-co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42976" y="714356"/>
            <a:ext cx="68364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Заповеди – </a:t>
            </a:r>
          </a:p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нравственные законы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0"/>
            <a:ext cx="8229600" cy="1000108"/>
          </a:xfrm>
        </p:spPr>
        <p:txBody>
          <a:bodyPr/>
          <a:lstStyle/>
          <a:p>
            <a:r>
              <a:rPr lang="ru-RU" dirty="0" smtClean="0"/>
              <a:t>СКРИЖАЛИ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discovergrace.typepad.com/.a/6a00e009904f128833010536b7b871970c-800w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000108"/>
            <a:ext cx="7143750" cy="531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9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1"/>
          <p:cNvSpPr txBox="1">
            <a:spLocks noChangeArrowheads="1"/>
          </p:cNvSpPr>
          <p:nvPr/>
        </p:nvSpPr>
        <p:spPr bwMode="auto">
          <a:xfrm>
            <a:off x="428625" y="4256088"/>
            <a:ext cx="8715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4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</a:t>
            </a:r>
            <a:endParaRPr lang="ru-RU" sz="2000">
              <a:solidFill>
                <a:srgbClr val="00206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411" name="Picture 2" descr="http://mormondoctrines.files.wordpress.com/2010/05/ten-commandments-mormon-mos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2928938" cy="2379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457566" y="1209662"/>
            <a:ext cx="4994638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Притча о Моисее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539750" y="2781300"/>
            <a:ext cx="763587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Библия рассказывает, что три с лишним тысячи лет назад про-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    рок Моисей и его народ видели, как задымилась и затряслась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    гора </a:t>
            </a:r>
            <a:r>
              <a:rPr lang="ru-RU" dirty="0" err="1">
                <a:solidFill>
                  <a:srgbClr val="002060"/>
                </a:solidFill>
              </a:rPr>
              <a:t>Синай</a:t>
            </a:r>
            <a:r>
              <a:rPr lang="ru-RU" dirty="0">
                <a:solidFill>
                  <a:srgbClr val="002060"/>
                </a:solidFill>
              </a:rPr>
              <a:t>. Но это не было обычным землетрясением. Моисей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    поднялся на дымящийся </a:t>
            </a:r>
            <a:r>
              <a:rPr lang="ru-RU" dirty="0" err="1">
                <a:solidFill>
                  <a:srgbClr val="002060"/>
                </a:solidFill>
              </a:rPr>
              <a:t>Синай</a:t>
            </a:r>
            <a:r>
              <a:rPr lang="ru-RU" dirty="0">
                <a:solidFill>
                  <a:srgbClr val="002060"/>
                </a:solidFill>
              </a:rPr>
              <a:t> для того, чтоб там встретить Бога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    и получить от Него заповеди. 40 дней Моисей провел на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    объятой огнем вершине. Этот огонь не обжигал его, потому что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   он был зн</a:t>
            </a:r>
            <a:r>
              <a:rPr lang="ru-RU" b="1" dirty="0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ком присутствия Бога. Бог сам начертал заповеди на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    каменных плитах (скрижалях), которые Моисей вынес из огня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    к народу. Люди же были поражены еще и тем, что вернувшись к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    ним, сам Моисей светился так, что лучи исходили от лица его,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    хотя сам он этой перемены в себе не замечал.</a:t>
            </a:r>
          </a:p>
          <a:p>
            <a:r>
              <a:rPr lang="ru-RU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мпень, Филипп де - Пророк Моисей. часть 13 Эрмитаж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500594" cy="56522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8" name="Picture 4" descr="Moses by Michelangelo Buonarroti on friends-of-art.n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88640"/>
            <a:ext cx="3997678" cy="56886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1187624" y="5903893"/>
            <a:ext cx="267893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Ф.де </a:t>
            </a:r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Шампень</a:t>
            </a: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Пророк Моисей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5903893"/>
            <a:ext cx="2928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Микеланджело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Моисей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9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5" descr="http://www.missus.ru/image/article/5/3/3/853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8352928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259632" y="4869160"/>
            <a:ext cx="6858048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«Почитай отца твоего и мать твою»</a:t>
            </a:r>
            <a:r>
              <a:rPr lang="ru-RU" b="1" dirty="0">
                <a:latin typeface="+mn-lt"/>
                <a:cs typeface="+mn-cs"/>
              </a:rPr>
              <a:t> </a:t>
            </a: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9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Картинка 93 из 6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4104456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355976" y="2780928"/>
            <a:ext cx="436741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«Не убивай!»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584</Words>
  <Application>Microsoft Office PowerPoint</Application>
  <PresentationFormat>Экран (4:3)</PresentationFormat>
  <Paragraphs>115</Paragraphs>
  <Slides>25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Апекс</vt:lpstr>
      <vt:lpstr>Трек</vt:lpstr>
      <vt:lpstr>1_Обычная</vt:lpstr>
      <vt:lpstr>Эркер</vt:lpstr>
      <vt:lpstr>Слайд 1</vt:lpstr>
      <vt:lpstr>Слайд 2</vt:lpstr>
      <vt:lpstr>Слайд 3</vt:lpstr>
      <vt:lpstr>Слайд 4</vt:lpstr>
      <vt:lpstr>СКРИЖАЛИ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Заповеди иудаизма</vt:lpstr>
      <vt:lpstr>Слайд 16</vt:lpstr>
      <vt:lpstr> Соотнеси пословицу и заповедь.</vt:lpstr>
      <vt:lpstr>Слайд 18</vt:lpstr>
      <vt:lpstr>Итог занятия</vt:lpstr>
      <vt:lpstr>Слайд 20</vt:lpstr>
      <vt:lpstr>Слайд 21</vt:lpstr>
      <vt:lpstr>Признаки нравственного поступка</vt:lpstr>
      <vt:lpstr>Слайд 23</vt:lpstr>
      <vt:lpstr>Кодекс морали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Asus-5</cp:lastModifiedBy>
  <cp:revision>35</cp:revision>
  <dcterms:created xsi:type="dcterms:W3CDTF">2015-02-02T17:16:38Z</dcterms:created>
  <dcterms:modified xsi:type="dcterms:W3CDTF">2015-02-19T11:37:23Z</dcterms:modified>
</cp:coreProperties>
</file>