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6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7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  <p:sldMasterId id="2147483690" r:id="rId3"/>
    <p:sldMasterId id="2147483702" r:id="rId4"/>
    <p:sldMasterId id="2147483714" r:id="rId5"/>
    <p:sldMasterId id="2147483732" r:id="rId6"/>
    <p:sldMasterId id="2147483750" r:id="rId7"/>
    <p:sldMasterId id="2147483768" r:id="rId8"/>
  </p:sldMasterIdLst>
  <p:sldIdLst>
    <p:sldId id="256" r:id="rId9"/>
    <p:sldId id="257" r:id="rId10"/>
    <p:sldId id="258" r:id="rId11"/>
    <p:sldId id="259" r:id="rId12"/>
    <p:sldId id="266" r:id="rId13"/>
    <p:sldId id="260" r:id="rId14"/>
    <p:sldId id="261" r:id="rId15"/>
    <p:sldId id="262" r:id="rId16"/>
    <p:sldId id="263" r:id="rId17"/>
    <p:sldId id="265" r:id="rId18"/>
    <p:sldId id="264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54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95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992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605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529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907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64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57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70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83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887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860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1445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3211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863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66070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66531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054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425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2770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6314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0616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042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492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395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6147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5426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3668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487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1534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9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87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5285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3081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1506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227461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741928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0133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962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7424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7690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9488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0902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6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9852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14614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9235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9179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5357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25757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63326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0333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5176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564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3304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50064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34218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94761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9473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78345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4668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03157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39419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12698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8361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7971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3962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2182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6529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6666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9456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32830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60078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00242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7653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3631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57049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5076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7086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76141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47371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06662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74384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08828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235657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48251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589321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55539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09028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95419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36992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4684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42375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58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532606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56505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3565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00223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94703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693342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8524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039827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97189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00867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17772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65607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640403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81342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98461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43697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712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547560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74418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70326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56876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589276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480502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166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19" Type="http://schemas.openxmlformats.org/officeDocument/2006/relationships/image" Target="../media/image15.png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17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86.xml"/><Relationship Id="rId16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4.xml"/><Relationship Id="rId19" Type="http://schemas.openxmlformats.org/officeDocument/2006/relationships/image" Target="../media/image20.png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9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slideLayout" Target="../slideLayouts/slideLayout114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slideLayout" Target="../slideLayouts/slideLayout113.xml"/><Relationship Id="rId17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03.xml"/><Relationship Id="rId16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11.xml"/><Relationship Id="rId19" Type="http://schemas.openxmlformats.org/officeDocument/2006/relationships/image" Target="../media/image20.png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Relationship Id="rId14" Type="http://schemas.openxmlformats.org/officeDocument/2006/relationships/slideLayout" Target="../slideLayouts/slideLayout1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120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29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397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40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141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719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30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B9CC5A-3583-4F47-AA61-B944FF796B85}" type="datetimeFigureOut">
              <a:rPr lang="ru-RU" smtClean="0"/>
              <a:t>24.02.2017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9EA563-A072-46CC-ACF5-D331A1AFD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8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11261" y="1210163"/>
            <a:ext cx="6353908" cy="2039474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ходи по тонкому льду</a:t>
            </a:r>
            <a:endParaRPr lang="ru-RU" sz="6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42671" y="3700512"/>
            <a:ext cx="5922498" cy="1655762"/>
          </a:xfrm>
        </p:spPr>
        <p:txBody>
          <a:bodyPr/>
          <a:lstStyle/>
          <a:p>
            <a:r>
              <a:rPr lang="ru-RU" dirty="0" smtClean="0"/>
              <a:t>Презентацию выполнила ученица 10 класса </a:t>
            </a:r>
          </a:p>
          <a:p>
            <a:r>
              <a:rPr lang="ru-RU" dirty="0" smtClean="0"/>
              <a:t>МБОУ СОШ № 2 </a:t>
            </a:r>
            <a:r>
              <a:rPr lang="ru-RU" dirty="0" err="1" smtClean="0"/>
              <a:t>п.Новозавидовский</a:t>
            </a:r>
            <a:endParaRPr lang="ru-RU" dirty="0" smtClean="0"/>
          </a:p>
          <a:p>
            <a:r>
              <a:rPr lang="ru-RU" dirty="0" smtClean="0"/>
              <a:t>Нехороших Эвелина</a:t>
            </a:r>
            <a:endParaRPr lang="ru-RU" dirty="0"/>
          </a:p>
        </p:txBody>
      </p:sp>
      <p:pic>
        <p:nvPicPr>
          <p:cNvPr id="2050" name="Picture 2" descr="https://bobr.by/data/comp/comp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28" y="731521"/>
            <a:ext cx="4339565" cy="43395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56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9711" y="2471738"/>
            <a:ext cx="4893139" cy="2707372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Не пойду по тонкому льду!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Лучше я попозже приду.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Лед весной не крепок, обманчив,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Хоть порой и очень заманчив.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Храбрость где-то проверить лед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В оттепель нас к беде приведет!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По тонкому льду никогда не ходи,</a:t>
            </a:r>
            <a:b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И пусть его смоют навечно дожди!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</a:rPr>
              <a:t>Пронина Н.А.,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i="1" dirty="0" err="1" smtClean="0">
                <a:solidFill>
                  <a:schemeClr val="accent2">
                    <a:lumMod val="75000"/>
                  </a:schemeClr>
                </a:solidFill>
              </a:rPr>
              <a:t>зам.директора</a:t>
            </a: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</a:rPr>
              <a:t> по ВР</a:t>
            </a:r>
            <a:endParaRPr lang="ru-RU" sz="1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https://im0-tub-ru.yandex.net/i?id=5f6d688c692fc0e730fae977579ae412-l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897" y="1652115"/>
            <a:ext cx="4920153" cy="33984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76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3716" y="1042309"/>
            <a:ext cx="5772785" cy="521140"/>
          </a:xfrm>
        </p:spPr>
        <p:txBody>
          <a:bodyPr>
            <a:normAutofit fontScale="90000"/>
          </a:bodyPr>
          <a:lstStyle/>
          <a:p>
            <a:r>
              <a:rPr lang="ru-RU" sz="5300" b="1" u="sng" dirty="0" smtClean="0">
                <a:solidFill>
                  <a:srgbClr val="FF0000"/>
                </a:solidFill>
              </a:rPr>
              <a:t>Это нужно знать !</a:t>
            </a:r>
            <a:r>
              <a:rPr lang="ru-RU" b="1" u="sng" dirty="0" smtClean="0">
                <a:solidFill>
                  <a:srgbClr val="FF0000"/>
                </a:solidFill>
              </a:rPr>
              <a:t/>
            </a:r>
            <a:br>
              <a:rPr lang="ru-RU" b="1" u="sng" dirty="0" smtClean="0">
                <a:solidFill>
                  <a:srgbClr val="FF0000"/>
                </a:solidFill>
              </a:rPr>
            </a:b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4"/>
            <a:ext cx="9445283" cy="426568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Безопасным </a:t>
            </a:r>
            <a:r>
              <a:rPr lang="ru-RU" dirty="0"/>
              <a:t>для человека считается лед толщиною не менее 10 сантиметров в пресной воде и 15 сантиметров в соленой.</a:t>
            </a:r>
          </a:p>
          <a:p>
            <a:pPr algn="just"/>
            <a:r>
              <a:rPr lang="ru-RU" dirty="0" smtClean="0"/>
              <a:t>В </a:t>
            </a:r>
            <a:r>
              <a:rPr lang="ru-RU" dirty="0"/>
              <a:t>устьях рек и притоках прочность льда ослаблена. Лед непрочен в местах быстрого течения, бьющих ключей и стоковых вод, а также в районах произрастания водной растительности, вблизи деревьев, кустов и камыша.</a:t>
            </a:r>
          </a:p>
          <a:p>
            <a:pPr algn="just"/>
            <a:r>
              <a:rPr lang="ru-RU" dirty="0" smtClean="0"/>
              <a:t>Если </a:t>
            </a:r>
            <a:r>
              <a:rPr lang="ru-RU" dirty="0"/>
              <a:t>температура воздуха выше 0 градусов держится более трех дней, то прочность льда снижается на 25%.</a:t>
            </a:r>
          </a:p>
          <a:p>
            <a:pPr algn="just"/>
            <a:r>
              <a:rPr lang="ru-RU" dirty="0"/>
              <a:t>Прочность льда можно определить визуально: лед голубого цвета - прочный, белого - прочность его в 2 раза меньше, серый, матово-белый или с желтоватым оттенком лед ненадежен.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вы увидели, что кто-то провалился и оказался подо льдом, незамедлительно звоните по номеру экстренной службы 112.</a:t>
            </a:r>
          </a:p>
          <a:p>
            <a:pPr marL="0" indent="0" algn="r">
              <a:buNone/>
            </a:pPr>
            <a:r>
              <a:rPr lang="ru-RU" sz="2100" i="1" dirty="0"/>
              <a:t>По материалам пресс-службы ДПЧС РО</a:t>
            </a:r>
            <a:endParaRPr lang="ru-RU" sz="21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659092"/>
            <a:ext cx="1342293" cy="116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forexaw.com/static/pictures/000/171/000171080_-_Torgovlya_na_rynke_foreks_cherez_dilingovyy_tsentr_FIBO_Group___eto_ne_samyy_luchshiy_vyb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482" y="4189509"/>
            <a:ext cx="1191781" cy="131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40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4927" y="305931"/>
            <a:ext cx="6322255" cy="1325563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Безопасная толщина льда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0825" y="1631494"/>
            <a:ext cx="4163206" cy="43645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Безопасная толщина льда в пресноводном водоеме для одного человека должна быть не менее 7 см; безопасная толщина льда для совершения пешей переправы 15 см и более; при массовом катании на льду, его толщина должна составлять не менее 25 см; безопасная толщина льда для проезда автомобилей не менее 30 см.</a:t>
            </a:r>
          </a:p>
        </p:txBody>
      </p:sp>
      <p:pic>
        <p:nvPicPr>
          <p:cNvPr id="4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483" y="463105"/>
            <a:ext cx="1166787" cy="10112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admtaiga.ru/new/data/upimages/bezl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5"/>
          <a:stretch/>
        </p:blipFill>
        <p:spPr bwMode="auto">
          <a:xfrm>
            <a:off x="5336931" y="1769514"/>
            <a:ext cx="6347392" cy="36607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27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2694" y="484632"/>
            <a:ext cx="9523829" cy="912494"/>
          </a:xfrm>
        </p:spPr>
        <p:txBody>
          <a:bodyPr>
            <a:noAutofit/>
          </a:bodyPr>
          <a:lstStyle/>
          <a:p>
            <a:pPr algn="ctr"/>
            <a:r>
              <a:rPr lang="ru-RU" sz="4000" b="1" u="sng" dirty="0" smtClean="0">
                <a:solidFill>
                  <a:srgbClr val="FF0000"/>
                </a:solidFill>
              </a:rPr>
              <a:t>Опасные места на льду водоемов</a:t>
            </a:r>
            <a:endParaRPr lang="ru-RU" sz="4000" b="1" u="sng" dirty="0">
              <a:solidFill>
                <a:srgbClr val="FF0000"/>
              </a:solidFill>
            </a:endParaRPr>
          </a:p>
        </p:txBody>
      </p:sp>
      <p:pic>
        <p:nvPicPr>
          <p:cNvPr id="10242" name="Picture 2" descr="http://schum.ucoz.ru/Novosti/op4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4"/>
          <a:stretch/>
        </p:blipFill>
        <p:spPr bwMode="auto">
          <a:xfrm>
            <a:off x="1899139" y="1560004"/>
            <a:ext cx="7455877" cy="493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" y="321754"/>
            <a:ext cx="14287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forexaw.com/static/pictures/000/171/000171080_-_Torgovlya_na_rynke_foreks_cherez_dilingovyy_tsentr_FIBO_Group___eto_ne_samyy_luchshiy_vyb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7528" y="4442727"/>
            <a:ext cx="1741699" cy="191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8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8015" y="317170"/>
            <a:ext cx="7405468" cy="1325563"/>
          </a:xfrm>
        </p:spPr>
        <p:txBody>
          <a:bodyPr/>
          <a:lstStyle/>
          <a:p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</a:rPr>
              <a:t>Правила поведения на льду</a:t>
            </a:r>
            <a:endParaRPr lang="ru-RU" b="1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9746" y="1901703"/>
            <a:ext cx="7067843" cy="478045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100" dirty="0" smtClean="0"/>
              <a:t>При </a:t>
            </a:r>
            <a:r>
              <a:rPr lang="ru-RU" sz="3100" dirty="0"/>
              <a:t>вынужденном переходе водоема безопаснее всего придерживаться проторенных троп или идти по уже проложенной лыжне. Но если их нет, надо перед тем, как спуститься на лед, очень внимательно осмотреться и наметить предстоящий маршрут.</a:t>
            </a:r>
          </a:p>
          <a:p>
            <a:pPr algn="just"/>
            <a:r>
              <a:rPr lang="ru-RU" sz="3100" dirty="0"/>
              <a:t>При переходе водоема группой, необходимо соблюдать расстояние друг от друга (5-6 м).</a:t>
            </a:r>
          </a:p>
          <a:p>
            <a:pPr algn="just"/>
            <a:r>
              <a:rPr lang="ru-RU" sz="3100" dirty="0"/>
              <a:t>Ни в коем случае нельзя выходить на лед в темное время суток и при плохой видимости (туман, снегопад, дождь).</a:t>
            </a:r>
          </a:p>
          <a:p>
            <a:pPr algn="just"/>
            <a:r>
              <a:rPr lang="ru-RU" sz="3100" dirty="0"/>
              <a:t>Не приближайтесь к тем местам, где во льду имеются вмерзшие коряги, водоросли, воздушные пузыри.</a:t>
            </a:r>
          </a:p>
          <a:p>
            <a:pPr algn="just"/>
            <a:r>
              <a:rPr lang="ru-RU" sz="3100" dirty="0"/>
              <a:t>Нельзя проверять прочность льда ударом ноги. Воспользуйтесь каким — либо подручным предметом.</a:t>
            </a:r>
          </a:p>
          <a:p>
            <a:endParaRPr lang="ru-RU" dirty="0"/>
          </a:p>
        </p:txBody>
      </p:sp>
      <p:pic>
        <p:nvPicPr>
          <p:cNvPr id="4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50" y="757139"/>
            <a:ext cx="14287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im3-tub-ru.yandex.net/i?id=cb1ba0d68418130510ad9ce7491b6812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35" y="2222695"/>
            <a:ext cx="4044159" cy="261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6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6012" y="365123"/>
            <a:ext cx="958676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Если человек оказался в воде…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501" y="2085976"/>
            <a:ext cx="6386512" cy="477202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Не </a:t>
            </a:r>
            <a:r>
              <a:rPr lang="ru-RU" dirty="0"/>
              <a:t>поддавайтесь панике и пытайтесь позвать на помощь;</a:t>
            </a:r>
          </a:p>
          <a:p>
            <a:pPr algn="just"/>
            <a:r>
              <a:rPr lang="ru-RU" dirty="0"/>
              <a:t>Не надо барахтаться и наваливаться всем телом на тонкую кромку льда, так как под тяжестью тела он будет обламываться, нужно стараться затрачивать минимум физических усилий;</a:t>
            </a:r>
          </a:p>
          <a:p>
            <a:pPr algn="just"/>
            <a:r>
              <a:rPr lang="ru-RU" dirty="0"/>
              <a:t>Широко раскиньте руки, чтобы не погрузиться с головой в воду;</a:t>
            </a:r>
          </a:p>
          <a:p>
            <a:pPr algn="just"/>
            <a:r>
              <a:rPr lang="ru-RU" dirty="0"/>
              <a:t>Обопритесь локтями об лед и, приведя тело в горизонтальное положение, постарайтесь забросить на лед ту ногу, которая ближе всего к его кромке, поворотом корпуса вытащите вторую ногу и быстро выкатывайтесь на лед;</a:t>
            </a:r>
          </a:p>
          <a:p>
            <a:pPr algn="just"/>
            <a:r>
              <a:rPr lang="ru-RU" dirty="0"/>
              <a:t>Без резких движений отползайте как можно дальше от опасного места в том направлении, откуда пришли;</a:t>
            </a:r>
          </a:p>
          <a:p>
            <a:pPr algn="just"/>
            <a:r>
              <a:rPr lang="ru-RU" dirty="0"/>
              <a:t>Добравшись до берега (</a:t>
            </a:r>
            <a:r>
              <a:rPr lang="ru-RU" dirty="0" err="1"/>
              <a:t>плавсредства</a:t>
            </a:r>
            <a:r>
              <a:rPr lang="ru-RU" dirty="0"/>
              <a:t>), надо немедленно раздеться, выжать намокшую одежду и снова надеть, после чего постараться побыстрее добраться до теплого места.</a:t>
            </a:r>
          </a:p>
          <a:p>
            <a:endParaRPr lang="ru-RU" dirty="0"/>
          </a:p>
        </p:txBody>
      </p:sp>
      <p:pic>
        <p:nvPicPr>
          <p:cNvPr id="5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00" y="632334"/>
            <a:ext cx="1221175" cy="105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kuitto.3dn.ru/august/3zfYYWHQ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235" y="1690686"/>
            <a:ext cx="4353297" cy="403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98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883" y="707813"/>
            <a:ext cx="9601196" cy="130386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Что испытывает человек, внезапно оказавшийся в ледяной воде…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1" y="1825624"/>
            <a:ext cx="6076078" cy="4687717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Перехватывает дыхание.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Голову как будто сдавливает железный обруч.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Резко учащается сердцебиение.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Артериальное давление повышается до угрожающих пределов.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Мышцы груди и живота рефлекторно сокращаются, вызывая сначала выдох, а затем вдох. Непроизвольный дыхательный акт особенно опасен, если в этот момент голова находится под водой, ибо человек может захлебнуться.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Пытаясь защититься от смертоносного действия холода, организм включает в работу резервную систему </a:t>
            </a:r>
            <a:r>
              <a:rPr lang="ru-RU" sz="3300" dirty="0" err="1"/>
              <a:t>теплопроизводства</a:t>
            </a:r>
            <a:r>
              <a:rPr lang="ru-RU" sz="3300" dirty="0"/>
              <a:t> - механизм </a:t>
            </a:r>
            <a:r>
              <a:rPr lang="ru-RU" sz="3300" dirty="0" err="1"/>
              <a:t>холодовой</a:t>
            </a:r>
            <a:r>
              <a:rPr lang="ru-RU" sz="3300" dirty="0"/>
              <a:t> дрожи.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3300" dirty="0"/>
              <a:t>Теплопродукция резко возрастает за счет быстрого </a:t>
            </a:r>
            <a:r>
              <a:rPr lang="ru-RU" sz="3300" dirty="0" err="1"/>
              <a:t>непроизвольноro</a:t>
            </a:r>
            <a:r>
              <a:rPr lang="ru-RU" sz="3300" dirty="0"/>
              <a:t> сокращения мышечных волокон, иногда в три-четыре раза.</a:t>
            </a:r>
          </a:p>
          <a:p>
            <a:endParaRPr lang="ru-RU" dirty="0"/>
          </a:p>
        </p:txBody>
      </p:sp>
      <p:pic>
        <p:nvPicPr>
          <p:cNvPr id="7170" name="Picture 2" descr="https://im1-tub-ru.yandex.net/i?id=785489a210397f85f55f698d1a518fcf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279" y="2478318"/>
            <a:ext cx="4658338" cy="33823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83" y="624521"/>
            <a:ext cx="14287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7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010" y="401635"/>
            <a:ext cx="10515600" cy="1325563"/>
          </a:xfrm>
        </p:spPr>
        <p:txBody>
          <a:bodyPr/>
          <a:lstStyle/>
          <a:p>
            <a:pPr algn="ctr"/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Действия спасающего</a:t>
            </a:r>
            <a:endParaRPr lang="ru-RU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034" y="1542193"/>
            <a:ext cx="6392594" cy="4944331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dirty="0"/>
              <a:t> </a:t>
            </a:r>
            <a:r>
              <a:rPr lang="ru-RU" dirty="0"/>
              <a:t>Заранее сообщить пострадавшему криком, что идете к нему на помощь, это придаст ему силы, уверенности;</a:t>
            </a:r>
          </a:p>
          <a:p>
            <a:pPr algn="just"/>
            <a:r>
              <a:rPr lang="ru-RU" dirty="0"/>
              <a:t>Подходить к полынье нужно очень осторожно, а лучше подползти по-пластунски;</a:t>
            </a:r>
          </a:p>
          <a:p>
            <a:pPr algn="just"/>
            <a:r>
              <a:rPr lang="ru-RU" dirty="0"/>
              <a:t>За 3-4 метра до края полыньи, протянуть ему веревку, шест, доску, шарф или любое другое подручное средством, так как подавать пострадавшему руку небезопасно, приближаясь к полынье, вы увеличите нагрузку на лед и не только не поможете, но и сами рискуете провалиться;</a:t>
            </a:r>
          </a:p>
          <a:p>
            <a:pPr algn="just"/>
            <a:r>
              <a:rPr lang="ru-RU" dirty="0"/>
              <a:t>После того как вытащили тонущего, нужно максимально быстро вызвать скорую и при возможности отвести пострадавшего в теплое место. Там его раздеть, хорошо укутать в любую имеющуюся одежду, одеяло. Если он в сознании, напоить горячим чаем, кофе.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https://ds03.infourok.ru/uploads/ex/0de9/00063bf0-b05e0132/img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576" y="1951894"/>
            <a:ext cx="4704437" cy="352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m0-tub-ru.yandex.net/i?id=8ff69e601b24195ac5043508c9a14cfb&amp;n=33&amp;h=130&amp;w=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501" y="473173"/>
            <a:ext cx="1205018" cy="10443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12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duhov.admin-smolensk.ru/files/198/resize/led_500_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52" y="132104"/>
            <a:ext cx="11774658" cy="662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0824" y="726281"/>
            <a:ext cx="735857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/>
              <a:t>МЧС предупреждает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166" y="2413001"/>
            <a:ext cx="11394831" cy="386119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7800" b="1" dirty="0" smtClean="0">
                <a:solidFill>
                  <a:srgbClr val="FF0000"/>
                </a:solidFill>
              </a:rPr>
              <a:t>ТОНКИЙ ЛЕД ОПАСЕН!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5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Телефоны: 01, 101, 112</a:t>
            </a:r>
            <a:endParaRPr lang="ru-RU" sz="5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dirty="0" smtClean="0"/>
              <a:t>Служба спасения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4100" b="1" dirty="0" smtClean="0">
                <a:solidFill>
                  <a:srgbClr val="FF0000"/>
                </a:solidFill>
              </a:rPr>
              <a:t>Соблюдайте правила безопасного поведения на водоемах! </a:t>
            </a:r>
            <a:endParaRPr lang="ru-RU" sz="4100" b="1" dirty="0">
              <a:solidFill>
                <a:srgbClr val="FF0000"/>
              </a:solidFill>
            </a:endParaRPr>
          </a:p>
        </p:txBody>
      </p:sp>
      <p:pic>
        <p:nvPicPr>
          <p:cNvPr id="9218" name="Picture 2" descr="https://im0-tub-ru.yandex.net/i?id=04a975a98402d10146f43381c28078af&amp;n=33&amp;h=215&amp;w=2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" y="365125"/>
            <a:ext cx="2066925" cy="20478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03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364367"/>
            <a:ext cx="10353761" cy="1326321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ходите по тонкому льду!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04185" y="4484419"/>
            <a:ext cx="4473526" cy="143808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2000" i="1" dirty="0" smtClean="0"/>
              <a:t>Презентация составлена по материалам интервью с Симоновым А.А., заместителем начальника отдела безопасности людей на водных объектах ГУ МЧС России по Брянской области</a:t>
            </a:r>
            <a:endParaRPr lang="ru-RU" sz="2000" i="1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1266" name="Picture 2" descr="http://inspb24.ru/upload_files/news/prev/3329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50" y="1910006"/>
            <a:ext cx="5126063" cy="4271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2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3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6.xml><?xml version="1.0" encoding="utf-8"?>
<a:theme xmlns:a="http://schemas.openxmlformats.org/drawingml/2006/main" name="1_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7.xml><?xml version="1.0" encoding="utf-8"?>
<a:theme xmlns:a="http://schemas.openxmlformats.org/drawingml/2006/main" name="2_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8.xml><?xml version="1.0" encoding="utf-8"?>
<a:theme xmlns:a="http://schemas.openxmlformats.org/drawingml/2006/main" name="3_Натуральные материалы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582</Words>
  <Application>Microsoft Office PowerPoint</Application>
  <PresentationFormat>Широкоэкранный</PresentationFormat>
  <Paragraphs>51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11</vt:i4>
      </vt:variant>
    </vt:vector>
  </HeadingPairs>
  <TitlesOfParts>
    <vt:vector size="29" baseType="lpstr">
      <vt:lpstr>Arial</vt:lpstr>
      <vt:lpstr>Bookman Old Style</vt:lpstr>
      <vt:lpstr>Calibri</vt:lpstr>
      <vt:lpstr>Calibri Light</vt:lpstr>
      <vt:lpstr>Cambria</vt:lpstr>
      <vt:lpstr>Century Gothic</vt:lpstr>
      <vt:lpstr>Garamond</vt:lpstr>
      <vt:lpstr>Rockwell</vt:lpstr>
      <vt:lpstr>Rockwell Condensed</vt:lpstr>
      <vt:lpstr>Wingdings</vt:lpstr>
      <vt:lpstr>Натуральные материалы</vt:lpstr>
      <vt:lpstr>Дерево</vt:lpstr>
      <vt:lpstr>Savon</vt:lpstr>
      <vt:lpstr>Тема Office</vt:lpstr>
      <vt:lpstr>Damask</vt:lpstr>
      <vt:lpstr>1_Натуральные материалы</vt:lpstr>
      <vt:lpstr>2_Натуральные материалы</vt:lpstr>
      <vt:lpstr>3_Натуральные материалы</vt:lpstr>
      <vt:lpstr>Не ходи по тонкому льду</vt:lpstr>
      <vt:lpstr>Не пойду по тонкому льду! Лучше я попозже приду. Лед весной не крепок, обманчив, Хоть порой и очень заманчив. Храбрость где-то проверить лед В оттепель нас к беде приведет! По тонкому льду никогда не ходи, И пусть его смоют навечно дожди!  Пронина Н.А., зам.директора по ВР</vt:lpstr>
      <vt:lpstr>Это нужно знать ! </vt:lpstr>
      <vt:lpstr>Безопасная толщина льда</vt:lpstr>
      <vt:lpstr>Опасные места на льду водоемов</vt:lpstr>
      <vt:lpstr>Правила поведения на льду</vt:lpstr>
      <vt:lpstr>Если человек оказался в воде…</vt:lpstr>
      <vt:lpstr>Что испытывает человек, внезапно оказавшийся в ледяной воде…</vt:lpstr>
      <vt:lpstr>Действия спасающего</vt:lpstr>
      <vt:lpstr>МЧС предупреждает </vt:lpstr>
      <vt:lpstr>Не ходите по тонкому льду!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 ходи по тонкому льду</dc:title>
  <dc:creator>Admin</dc:creator>
  <cp:lastModifiedBy>Admin</cp:lastModifiedBy>
  <cp:revision>9</cp:revision>
  <dcterms:created xsi:type="dcterms:W3CDTF">2017-02-24T21:17:01Z</dcterms:created>
  <dcterms:modified xsi:type="dcterms:W3CDTF">2017-02-24T22:27:12Z</dcterms:modified>
</cp:coreProperties>
</file>